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6" r:id="rId2"/>
    <p:sldId id="292" r:id="rId3"/>
    <p:sldId id="258" r:id="rId4"/>
    <p:sldId id="259" r:id="rId5"/>
    <p:sldId id="260" r:id="rId6"/>
    <p:sldId id="261" r:id="rId7"/>
    <p:sldId id="263" r:id="rId8"/>
    <p:sldId id="297" r:id="rId9"/>
    <p:sldId id="264" r:id="rId10"/>
    <p:sldId id="265" r:id="rId11"/>
    <p:sldId id="266" r:id="rId12"/>
    <p:sldId id="267" r:id="rId13"/>
    <p:sldId id="268" r:id="rId14"/>
    <p:sldId id="276" r:id="rId15"/>
    <p:sldId id="269" r:id="rId16"/>
    <p:sldId id="272" r:id="rId17"/>
    <p:sldId id="273" r:id="rId18"/>
    <p:sldId id="274" r:id="rId19"/>
    <p:sldId id="298" r:id="rId20"/>
    <p:sldId id="277" r:id="rId21"/>
    <p:sldId id="278" r:id="rId22"/>
    <p:sldId id="279" r:id="rId23"/>
    <p:sldId id="280" r:id="rId24"/>
    <p:sldId id="301" r:id="rId25"/>
    <p:sldId id="281" r:id="rId26"/>
    <p:sldId id="282" r:id="rId27"/>
    <p:sldId id="283" r:id="rId28"/>
    <p:sldId id="284" r:id="rId29"/>
    <p:sldId id="285" r:id="rId30"/>
    <p:sldId id="275" r:id="rId31"/>
    <p:sldId id="286" r:id="rId32"/>
    <p:sldId id="287" r:id="rId33"/>
    <p:sldId id="291" r:id="rId34"/>
    <p:sldId id="288" r:id="rId35"/>
    <p:sldId id="289" r:id="rId36"/>
    <p:sldId id="290" r:id="rId37"/>
    <p:sldId id="296" r:id="rId38"/>
    <p:sldId id="302" r:id="rId39"/>
    <p:sldId id="294"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5620"/>
    <p:restoredTop sz="94660"/>
  </p:normalViewPr>
  <p:slideViewPr>
    <p:cSldViewPr snapToGrid="0" snapToObjects="1">
      <p:cViewPr varScale="1">
        <p:scale>
          <a:sx n="171" d="100"/>
          <a:sy n="171" d="100"/>
        </p:scale>
        <p:origin x="-104" y="-4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3F6E47-395B-F642-97A5-E600DB34F6E9}" type="datetimeFigureOut">
              <a:rPr lang="en-US" smtClean="0"/>
              <a:t>17-05-08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15765A8-AE34-C248-8AB7-E1A06BF09292}" type="slidenum">
              <a:rPr lang="en-US" smtClean="0"/>
              <a:t>‹#›</a:t>
            </a:fld>
            <a:endParaRPr lang="en-US"/>
          </a:p>
        </p:txBody>
      </p:sp>
    </p:spTree>
    <p:extLst>
      <p:ext uri="{BB962C8B-B14F-4D97-AF65-F5344CB8AC3E}">
        <p14:creationId xmlns:p14="http://schemas.microsoft.com/office/powerpoint/2010/main" val="42761737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C7CDD1-4FE5-E74E-AA50-3F6C8CAC01C6}" type="datetimeFigureOut">
              <a:rPr lang="en-US" smtClean="0"/>
              <a:t>17-05-08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080BF4-4C60-414F-B3AB-B9D94B836C04}" type="slidenum">
              <a:rPr lang="en-US" smtClean="0"/>
              <a:t>‹#›</a:t>
            </a:fld>
            <a:endParaRPr lang="en-US"/>
          </a:p>
        </p:txBody>
      </p:sp>
    </p:spTree>
    <p:extLst>
      <p:ext uri="{BB962C8B-B14F-4D97-AF65-F5344CB8AC3E}">
        <p14:creationId xmlns:p14="http://schemas.microsoft.com/office/powerpoint/2010/main" val="445636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This is how we imagine HTS to work</a:t>
            </a:r>
          </a:p>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a:p>
            <a:pPr eaLnBrk="1" hangingPunct="1">
              <a:spcBef>
                <a:spcPct val="0"/>
              </a:spcBef>
            </a:pPr>
            <a:r>
              <a:rPr lang="en-US">
                <a:latin typeface="Calibri" charset="0"/>
              </a:rPr>
              <a:t>We assume that animals are able to move in and out of the transect</a:t>
            </a: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583DB686-3507-A847-9E4E-D5BF26144D96}" type="slidenum">
              <a:rPr lang="en-US" sz="1200"/>
              <a:pPr eaLnBrk="1" fontAlgn="base" hangingPunct="1">
                <a:spcBef>
                  <a:spcPct val="0"/>
                </a:spcBef>
                <a:spcAft>
                  <a:spcPct val="0"/>
                </a:spcAft>
              </a:pPr>
              <a:t>21</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If we generate 100 ramdom sample sets with these count ranges, then the data are uncorrelated (correlation shown above each plot)</a:t>
            </a:r>
          </a:p>
        </p:txBody>
      </p:sp>
      <p:sp>
        <p:nvSpPr>
          <p:cNvPr id="4" name="Slide Number Placeholder 3"/>
          <p:cNvSpPr>
            <a:spLocks noGrp="1"/>
          </p:cNvSpPr>
          <p:nvPr>
            <p:ph type="sldNum" sz="quarter" idx="5"/>
          </p:nvPr>
        </p:nvSpPr>
        <p:spPr/>
        <p:txBody>
          <a:bodyPr/>
          <a:lstStyle/>
          <a:p>
            <a:pPr>
              <a:defRPr/>
            </a:pPr>
            <a:fld id="{D92952EB-3420-D142-B4AB-3827985F91C6}" type="slidenum">
              <a:rPr lang="en-US" smtClean="0"/>
              <a:pPr>
                <a:defRPr/>
              </a:pPr>
              <a:t>22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But, HTS is not counting. The machine only has a fixed capacity. The same library sequenced on a MiSeq and on a HiSeq give different counts. Thus, HTS machines are more like a grid, where the inclusion of one type, excludes another from the place on the grid. Adding a space alien to the grid MUST displace a tiger or a ladybug</a:t>
            </a:r>
          </a:p>
        </p:txBody>
      </p:sp>
      <p:sp>
        <p:nvSpPr>
          <p:cNvPr id="4" name="Slide Number Placeholder 3"/>
          <p:cNvSpPr>
            <a:spLocks noGrp="1"/>
          </p:cNvSpPr>
          <p:nvPr>
            <p:ph type="sldNum" sz="quarter" idx="5"/>
          </p:nvPr>
        </p:nvSpPr>
        <p:spPr/>
        <p:txBody>
          <a:bodyPr/>
          <a:lstStyle/>
          <a:p>
            <a:pPr>
              <a:defRPr/>
            </a:pPr>
            <a:fld id="{8E3B04A7-EA19-7A42-A840-4EF73D3524FB}" type="slidenum">
              <a:rPr lang="en-US" smtClean="0"/>
              <a:pPr>
                <a:defRPr/>
              </a:pPr>
              <a:t>23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If we generate 100 ramdom sample sets with these count ranges, then the data are uncorrelated (correlation shown above each plot)</a:t>
            </a:r>
          </a:p>
        </p:txBody>
      </p:sp>
      <p:sp>
        <p:nvSpPr>
          <p:cNvPr id="4" name="Slide Number Placeholder 3"/>
          <p:cNvSpPr>
            <a:spLocks noGrp="1"/>
          </p:cNvSpPr>
          <p:nvPr>
            <p:ph type="sldNum" sz="quarter" idx="5"/>
          </p:nvPr>
        </p:nvSpPr>
        <p:spPr/>
        <p:txBody>
          <a:bodyPr/>
          <a:lstStyle/>
          <a:p>
            <a:pPr>
              <a:defRPr/>
            </a:pPr>
            <a:fld id="{D92952EB-3420-D142-B4AB-3827985F91C6}" type="slidenum">
              <a:rPr lang="en-US" smtClean="0"/>
              <a:pPr>
                <a:defRPr/>
              </a:pPr>
              <a:t>24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If we enforce a constant sum on the example dataset we see that the correlation of the variables has changed remarkably. Any constant sum operation is equivalent to any other. Thus, inferences made under the assumption of a count, on compositional data have the potential to be wildly wrong</a:t>
            </a: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1BD395FE-9BC2-4E48-82F9-F14CD9281AD7}" type="slidenum">
              <a:rPr lang="en-US" smtClean="0"/>
              <a:pPr>
                <a:defRPr/>
              </a:pPr>
              <a:t>25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have one fewer dimensions than datapoints. They exhibit scale dependence, and required normalization. It is important to note that more dimensions do not change the problem since we always have a plane that slices through the n-dimensional box</a:t>
            </a:r>
          </a:p>
        </p:txBody>
      </p:sp>
      <p:sp>
        <p:nvSpPr>
          <p:cNvPr id="4" name="Slide Number Placeholder 3"/>
          <p:cNvSpPr>
            <a:spLocks noGrp="1"/>
          </p:cNvSpPr>
          <p:nvPr>
            <p:ph type="sldNum" sz="quarter" idx="5"/>
          </p:nvPr>
        </p:nvSpPr>
        <p:spPr/>
        <p:txBody>
          <a:bodyPr/>
          <a:lstStyle/>
          <a:p>
            <a:pPr>
              <a:defRPr/>
            </a:pPr>
            <a:fld id="{552E6EDC-18ED-E747-85FB-9A4DE945839E}" type="slidenum">
              <a:rPr lang="en-US" smtClean="0"/>
              <a:pPr>
                <a:defRPr/>
              </a:pPr>
              <a:t>26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Data on this plane, or Simplex, only contain ratio information, so analyzing the data as counts makes no sense. One way to convert to a ratio is to use the centred log-ratio transformation developed by Aitchison. This converts the data to ratios between the parts, and removes the constant sum constraint. One issue with the clr, is that 0 values are not legal, so 0 count variables must be deleted, estimated or replaced in some principled way. </a:t>
            </a:r>
          </a:p>
        </p:txBody>
      </p:sp>
      <p:sp>
        <p:nvSpPr>
          <p:cNvPr id="4" name="Slide Number Placeholder 3"/>
          <p:cNvSpPr>
            <a:spLocks noGrp="1"/>
          </p:cNvSpPr>
          <p:nvPr>
            <p:ph type="sldNum" sz="quarter" idx="5"/>
          </p:nvPr>
        </p:nvSpPr>
        <p:spPr/>
        <p:txBody>
          <a:bodyPr/>
          <a:lstStyle/>
          <a:p>
            <a:pPr>
              <a:defRPr/>
            </a:pPr>
            <a:fld id="{5117415A-7DDF-8246-B271-17BA64A8F58A}" type="slidenum">
              <a:rPr lang="en-US" smtClean="0"/>
              <a:pPr>
                <a:defRPr/>
              </a:pPr>
              <a:t>27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29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Thanks</a:t>
            </a:r>
          </a:p>
        </p:txBody>
      </p:sp>
      <p:sp>
        <p:nvSpPr>
          <p:cNvPr id="4" name="Slide Number Placeholder 3"/>
          <p:cNvSpPr>
            <a:spLocks noGrp="1"/>
          </p:cNvSpPr>
          <p:nvPr>
            <p:ph type="sldNum" sz="quarter" idx="5"/>
          </p:nvPr>
        </p:nvSpPr>
        <p:spPr/>
        <p:txBody>
          <a:bodyPr/>
          <a:lstStyle/>
          <a:p>
            <a:pPr>
              <a:defRPr/>
            </a:pPr>
            <a:fld id="{091C6C69-F978-A440-A4A6-387B931F2CDD}" type="slidenum">
              <a:rPr lang="en-US" smtClean="0"/>
              <a:pPr>
                <a:defRPr/>
              </a:pPr>
              <a:t>39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32DEB249-3FE7-FB40-9B1C-38093B44F7C2}" type="datetime1">
              <a:rPr lang="en-CA" smtClean="0"/>
              <a:t>17-05-08</a:t>
            </a:fld>
            <a:endParaRPr lang="en-US"/>
          </a:p>
        </p:txBody>
      </p:sp>
      <p:sp>
        <p:nvSpPr>
          <p:cNvPr id="5" name="Footer Placeholder 4"/>
          <p:cNvSpPr>
            <a:spLocks noGrp="1"/>
          </p:cNvSpPr>
          <p:nvPr>
            <p:ph type="ftr" sz="quarter" idx="11"/>
          </p:nvPr>
        </p:nvSpPr>
        <p:spPr/>
        <p:txBody>
          <a:bodyPr/>
          <a:lstStyle/>
          <a:p>
            <a:r>
              <a:rPr lang="it-IT" smtClean="0"/>
              <a:t>Carleton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322457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F9E6782-A815-9145-B96A-D70A0238D71B}" type="datetime1">
              <a:rPr lang="en-CA" smtClean="0"/>
              <a:t>17-05-08</a:t>
            </a:fld>
            <a:endParaRPr lang="en-US"/>
          </a:p>
        </p:txBody>
      </p:sp>
      <p:sp>
        <p:nvSpPr>
          <p:cNvPr id="5" name="Footer Placeholder 4"/>
          <p:cNvSpPr>
            <a:spLocks noGrp="1"/>
          </p:cNvSpPr>
          <p:nvPr>
            <p:ph type="ftr" sz="quarter" idx="11"/>
          </p:nvPr>
        </p:nvSpPr>
        <p:spPr/>
        <p:txBody>
          <a:bodyPr/>
          <a:lstStyle/>
          <a:p>
            <a:r>
              <a:rPr lang="it-IT" smtClean="0"/>
              <a:t>Carleton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3056891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032764F7-B202-F947-94AD-B0B87D6D17E9}" type="datetime1">
              <a:rPr lang="en-CA" smtClean="0"/>
              <a:t>17-05-08</a:t>
            </a:fld>
            <a:endParaRPr lang="en-US"/>
          </a:p>
        </p:txBody>
      </p:sp>
      <p:sp>
        <p:nvSpPr>
          <p:cNvPr id="5" name="Footer Placeholder 4"/>
          <p:cNvSpPr>
            <a:spLocks noGrp="1"/>
          </p:cNvSpPr>
          <p:nvPr>
            <p:ph type="ftr" sz="quarter" idx="11"/>
          </p:nvPr>
        </p:nvSpPr>
        <p:spPr/>
        <p:txBody>
          <a:bodyPr/>
          <a:lstStyle/>
          <a:p>
            <a:r>
              <a:rPr lang="it-IT" smtClean="0"/>
              <a:t>Carleton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1779840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FFB811-8C4B-FB41-87E8-A3918214BA2B}" type="datetime1">
              <a:rPr lang="en-CA" smtClean="0"/>
              <a:t>17-05-08</a:t>
            </a:fld>
            <a:endParaRPr lang="en-US"/>
          </a:p>
        </p:txBody>
      </p:sp>
      <p:sp>
        <p:nvSpPr>
          <p:cNvPr id="5" name="Footer Placeholder 4"/>
          <p:cNvSpPr>
            <a:spLocks noGrp="1"/>
          </p:cNvSpPr>
          <p:nvPr>
            <p:ph type="ftr" sz="quarter" idx="11"/>
          </p:nvPr>
        </p:nvSpPr>
        <p:spPr/>
        <p:txBody>
          <a:bodyPr/>
          <a:lstStyle/>
          <a:p>
            <a:r>
              <a:rPr lang="it-IT" smtClean="0"/>
              <a:t>Carleton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133319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8A9C6DF7-DC75-0049-8F48-5ABA9AB937A8}" type="datetime1">
              <a:rPr lang="en-CA" smtClean="0"/>
              <a:t>17-05-08</a:t>
            </a:fld>
            <a:endParaRPr lang="en-US"/>
          </a:p>
        </p:txBody>
      </p:sp>
      <p:sp>
        <p:nvSpPr>
          <p:cNvPr id="5" name="Footer Placeholder 4"/>
          <p:cNvSpPr>
            <a:spLocks noGrp="1"/>
          </p:cNvSpPr>
          <p:nvPr>
            <p:ph type="ftr" sz="quarter" idx="11"/>
          </p:nvPr>
        </p:nvSpPr>
        <p:spPr/>
        <p:txBody>
          <a:bodyPr/>
          <a:lstStyle/>
          <a:p>
            <a:r>
              <a:rPr lang="it-IT" smtClean="0"/>
              <a:t>Carleton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13084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45E48108-F128-6E40-891A-6BFD7A50AFB5}" type="datetime1">
              <a:rPr lang="en-CA" smtClean="0"/>
              <a:t>17-05-08</a:t>
            </a:fld>
            <a:endParaRPr lang="en-US"/>
          </a:p>
        </p:txBody>
      </p:sp>
      <p:sp>
        <p:nvSpPr>
          <p:cNvPr id="6" name="Footer Placeholder 5"/>
          <p:cNvSpPr>
            <a:spLocks noGrp="1"/>
          </p:cNvSpPr>
          <p:nvPr>
            <p:ph type="ftr" sz="quarter" idx="11"/>
          </p:nvPr>
        </p:nvSpPr>
        <p:spPr/>
        <p:txBody>
          <a:bodyPr/>
          <a:lstStyle/>
          <a:p>
            <a:r>
              <a:rPr lang="it-IT" smtClean="0"/>
              <a:t>Carleton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1200612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F514FEC8-3897-C145-89E0-CF66556EF68D}" type="datetime1">
              <a:rPr lang="en-CA" smtClean="0"/>
              <a:t>17-05-08</a:t>
            </a:fld>
            <a:endParaRPr lang="en-US"/>
          </a:p>
        </p:txBody>
      </p:sp>
      <p:sp>
        <p:nvSpPr>
          <p:cNvPr id="8" name="Footer Placeholder 7"/>
          <p:cNvSpPr>
            <a:spLocks noGrp="1"/>
          </p:cNvSpPr>
          <p:nvPr>
            <p:ph type="ftr" sz="quarter" idx="11"/>
          </p:nvPr>
        </p:nvSpPr>
        <p:spPr/>
        <p:txBody>
          <a:bodyPr/>
          <a:lstStyle/>
          <a:p>
            <a:r>
              <a:rPr lang="it-IT" smtClean="0"/>
              <a:t>Carleton 2017</a:t>
            </a:r>
            <a:endParaRPr lang="en-US"/>
          </a:p>
        </p:txBody>
      </p:sp>
      <p:sp>
        <p:nvSpPr>
          <p:cNvPr id="9" name="Slide Number Placeholder 8"/>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1394312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3BD703B0-27CC-0F49-85B5-800672B5DD8E}" type="datetime1">
              <a:rPr lang="en-CA" smtClean="0"/>
              <a:t>17-05-08</a:t>
            </a:fld>
            <a:endParaRPr lang="en-US"/>
          </a:p>
        </p:txBody>
      </p:sp>
      <p:sp>
        <p:nvSpPr>
          <p:cNvPr id="4" name="Footer Placeholder 3"/>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329512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4671F4-9A50-2847-B122-C17F298DDF6C}" type="datetime1">
              <a:rPr lang="en-CA" smtClean="0"/>
              <a:t>17-05-08</a:t>
            </a:fld>
            <a:endParaRPr lang="en-US"/>
          </a:p>
        </p:txBody>
      </p:sp>
      <p:sp>
        <p:nvSpPr>
          <p:cNvPr id="3" name="Footer Placeholder 2"/>
          <p:cNvSpPr>
            <a:spLocks noGrp="1"/>
          </p:cNvSpPr>
          <p:nvPr>
            <p:ph type="ftr" sz="quarter" idx="11"/>
          </p:nvPr>
        </p:nvSpPr>
        <p:spPr/>
        <p:txBody>
          <a:bodyPr/>
          <a:lstStyle/>
          <a:p>
            <a:r>
              <a:rPr lang="it-IT" smtClean="0"/>
              <a:t>Carleton 2017</a:t>
            </a:r>
            <a:endParaRPr lang="en-US"/>
          </a:p>
        </p:txBody>
      </p:sp>
      <p:sp>
        <p:nvSpPr>
          <p:cNvPr id="4" name="Slide Number Placeholder 3"/>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3480784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B5B521A6-08E5-B442-9A76-B0851B6591B3}" type="datetime1">
              <a:rPr lang="en-CA" smtClean="0"/>
              <a:t>17-05-08</a:t>
            </a:fld>
            <a:endParaRPr lang="en-US"/>
          </a:p>
        </p:txBody>
      </p:sp>
      <p:sp>
        <p:nvSpPr>
          <p:cNvPr id="6" name="Footer Placeholder 5"/>
          <p:cNvSpPr>
            <a:spLocks noGrp="1"/>
          </p:cNvSpPr>
          <p:nvPr>
            <p:ph type="ftr" sz="quarter" idx="11"/>
          </p:nvPr>
        </p:nvSpPr>
        <p:spPr/>
        <p:txBody>
          <a:bodyPr/>
          <a:lstStyle/>
          <a:p>
            <a:r>
              <a:rPr lang="it-IT" smtClean="0"/>
              <a:t>Carleton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417670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3E3E913-3ED9-CA41-8FD7-6960B4C71647}" type="datetime1">
              <a:rPr lang="en-CA" smtClean="0"/>
              <a:t>17-05-08</a:t>
            </a:fld>
            <a:endParaRPr lang="en-US"/>
          </a:p>
        </p:txBody>
      </p:sp>
      <p:sp>
        <p:nvSpPr>
          <p:cNvPr id="6" name="Footer Placeholder 5"/>
          <p:cNvSpPr>
            <a:spLocks noGrp="1"/>
          </p:cNvSpPr>
          <p:nvPr>
            <p:ph type="ftr" sz="quarter" idx="11"/>
          </p:nvPr>
        </p:nvSpPr>
        <p:spPr/>
        <p:txBody>
          <a:bodyPr/>
          <a:lstStyle/>
          <a:p>
            <a:r>
              <a:rPr lang="it-IT" smtClean="0"/>
              <a:t>Carleton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23681781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DA45F-970E-CE4B-ACB0-913A7C661CFE}" type="datetime1">
              <a:rPr lang="en-CA" smtClean="0"/>
              <a:t>17-05-08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smtClean="0"/>
              <a:t>Carleton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A4F32-D8F5-904E-A7D6-B365240E48F9}" type="slidenum">
              <a:rPr lang="en-US" smtClean="0"/>
              <a:t>‹#›</a:t>
            </a:fld>
            <a:endParaRPr lang="en-US"/>
          </a:p>
        </p:txBody>
      </p:sp>
    </p:spTree>
    <p:extLst>
      <p:ext uri="{BB962C8B-B14F-4D97-AF65-F5344CB8AC3E}">
        <p14:creationId xmlns:p14="http://schemas.microsoft.com/office/powerpoint/2010/main" val="227043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Enterotypes</a:t>
            </a:r>
            <a:r>
              <a:rPr lang="en-US" dirty="0"/>
              <a:t>, Autism, Aliens and the Elderly: the </a:t>
            </a:r>
            <a:r>
              <a:rPr lang="en-US" dirty="0" err="1"/>
              <a:t>microbiome</a:t>
            </a:r>
            <a:r>
              <a:rPr lang="en-US" dirty="0"/>
              <a:t> composition is a common thread</a:t>
            </a:r>
          </a:p>
        </p:txBody>
      </p:sp>
      <p:sp>
        <p:nvSpPr>
          <p:cNvPr id="3" name="Subtitle 2"/>
          <p:cNvSpPr>
            <a:spLocks noGrp="1"/>
          </p:cNvSpPr>
          <p:nvPr>
            <p:ph type="subTitle" idx="1"/>
          </p:nvPr>
        </p:nvSpPr>
        <p:spPr/>
        <p:txBody>
          <a:bodyPr>
            <a:normAutofit fontScale="92500"/>
          </a:bodyPr>
          <a:lstStyle/>
          <a:p>
            <a:r>
              <a:rPr lang="en-US" dirty="0" smtClean="0"/>
              <a:t>Greg Gloor</a:t>
            </a:r>
          </a:p>
          <a:p>
            <a:r>
              <a:rPr lang="en-US" dirty="0" smtClean="0"/>
              <a:t>Biochemistry and Applied Mathematics</a:t>
            </a:r>
          </a:p>
          <a:p>
            <a:r>
              <a:rPr lang="en-US" dirty="0" smtClean="0"/>
              <a:t>UWO</a:t>
            </a:r>
          </a:p>
        </p:txBody>
      </p:sp>
      <p:sp>
        <p:nvSpPr>
          <p:cNvPr id="4" name="Footer Placeholder 3"/>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1</a:t>
            </a:fld>
            <a:endParaRPr lang="en-US"/>
          </a:p>
        </p:txBody>
      </p:sp>
    </p:spTree>
    <p:extLst>
      <p:ext uri="{BB962C8B-B14F-4D97-AF65-F5344CB8AC3E}">
        <p14:creationId xmlns:p14="http://schemas.microsoft.com/office/powerpoint/2010/main" val="34779294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038" t="116807" r="-2038" b="-117371"/>
          <a:stretch/>
        </p:blipFill>
        <p:spPr>
          <a:xfrm>
            <a:off x="457200" y="2699669"/>
            <a:ext cx="8229600" cy="2324273"/>
          </a:xfrm>
        </p:spPr>
      </p:pic>
      <p:sp>
        <p:nvSpPr>
          <p:cNvPr id="6" name="Rectangle 5"/>
          <p:cNvSpPr/>
          <p:nvPr/>
        </p:nvSpPr>
        <p:spPr>
          <a:xfrm>
            <a:off x="2286000" y="2551837"/>
            <a:ext cx="4572000" cy="1754327"/>
          </a:xfrm>
          <a:prstGeom prst="rect">
            <a:avLst/>
          </a:prstGeom>
        </p:spPr>
        <p:txBody>
          <a:bodyPr>
            <a:spAutoFit/>
          </a:bodyPr>
          <a:lstStyle/>
          <a:p>
            <a:r>
              <a:rPr lang="en-US" dirty="0" smtClean="0"/>
              <a:t>We suggest that previous findings citing </a:t>
            </a:r>
            <a:r>
              <a:rPr lang="en-US" dirty="0" err="1" smtClean="0"/>
              <a:t>Bacteroides</a:t>
            </a:r>
            <a:r>
              <a:rPr lang="en-US" dirty="0" smtClean="0"/>
              <a:t>- and </a:t>
            </a:r>
            <a:r>
              <a:rPr lang="en-US" dirty="0" err="1" smtClean="0"/>
              <a:t>Prevotella</a:t>
            </a:r>
            <a:r>
              <a:rPr lang="en-US" dirty="0" smtClean="0"/>
              <a:t>-dominated clusters are the result of an artifact caused by the greater relative abundance of these two taxa over other taxa in the human gut and the </a:t>
            </a:r>
            <a:r>
              <a:rPr lang="en-US" dirty="0" err="1" smtClean="0"/>
              <a:t>sparsity</a:t>
            </a:r>
            <a:r>
              <a:rPr lang="en-US" dirty="0" smtClean="0"/>
              <a:t> of </a:t>
            </a:r>
            <a:r>
              <a:rPr lang="en-US" dirty="0" err="1" smtClean="0"/>
              <a:t>Prevotella</a:t>
            </a:r>
            <a:r>
              <a:rPr lang="en-US" dirty="0" smtClean="0"/>
              <a:t> abundant samples.</a:t>
            </a:r>
            <a:endParaRPr lang="en-US" dirty="0"/>
          </a:p>
        </p:txBody>
      </p:sp>
      <p:pic>
        <p:nvPicPr>
          <p:cNvPr id="7" name="Picture 6"/>
          <p:cNvPicPr>
            <a:picLocks noChangeAspect="1"/>
          </p:cNvPicPr>
          <p:nvPr/>
        </p:nvPicPr>
        <p:blipFill>
          <a:blip r:embed="rId3"/>
          <a:stretch>
            <a:fillRect/>
          </a:stretch>
        </p:blipFill>
        <p:spPr>
          <a:xfrm>
            <a:off x="0" y="0"/>
            <a:ext cx="9144000" cy="2002199"/>
          </a:xfrm>
          <a:prstGeom prst="rect">
            <a:avLst/>
          </a:prstGeom>
        </p:spPr>
      </p:pic>
      <p:sp>
        <p:nvSpPr>
          <p:cNvPr id="3" name="Footer Placeholder 2"/>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10</a:t>
            </a:fld>
            <a:endParaRPr lang="en-US"/>
          </a:p>
        </p:txBody>
      </p:sp>
    </p:spTree>
    <p:extLst>
      <p:ext uri="{BB962C8B-B14F-4D97-AF65-F5344CB8AC3E}">
        <p14:creationId xmlns:p14="http://schemas.microsoft.com/office/powerpoint/2010/main" val="5395963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038" t="116807" r="-2038" b="-117371"/>
          <a:stretch/>
        </p:blipFill>
        <p:spPr>
          <a:xfrm>
            <a:off x="457200" y="2699669"/>
            <a:ext cx="8229600" cy="2324273"/>
          </a:xfrm>
        </p:spPr>
      </p:pic>
      <p:pic>
        <p:nvPicPr>
          <p:cNvPr id="3" name="Picture 2"/>
          <p:cNvPicPr>
            <a:picLocks noChangeAspect="1"/>
          </p:cNvPicPr>
          <p:nvPr/>
        </p:nvPicPr>
        <p:blipFill>
          <a:blip r:embed="rId3"/>
          <a:stretch>
            <a:fillRect/>
          </a:stretch>
        </p:blipFill>
        <p:spPr>
          <a:xfrm>
            <a:off x="1056283" y="2212272"/>
            <a:ext cx="2857725" cy="1546257"/>
          </a:xfrm>
          <a:prstGeom prst="rect">
            <a:avLst/>
          </a:prstGeom>
        </p:spPr>
      </p:pic>
      <p:pic>
        <p:nvPicPr>
          <p:cNvPr id="5" name="Picture 4"/>
          <p:cNvPicPr>
            <a:picLocks noChangeAspect="1"/>
          </p:cNvPicPr>
          <p:nvPr/>
        </p:nvPicPr>
        <p:blipFill>
          <a:blip r:embed="rId4"/>
          <a:stretch>
            <a:fillRect/>
          </a:stretch>
        </p:blipFill>
        <p:spPr>
          <a:xfrm>
            <a:off x="5741992" y="2200382"/>
            <a:ext cx="2861629" cy="1558147"/>
          </a:xfrm>
          <a:prstGeom prst="rect">
            <a:avLst/>
          </a:prstGeom>
        </p:spPr>
      </p:pic>
      <p:pic>
        <p:nvPicPr>
          <p:cNvPr id="7" name="Picture 6"/>
          <p:cNvPicPr>
            <a:picLocks noChangeAspect="1"/>
          </p:cNvPicPr>
          <p:nvPr/>
        </p:nvPicPr>
        <p:blipFill>
          <a:blip r:embed="rId5"/>
          <a:stretch>
            <a:fillRect/>
          </a:stretch>
        </p:blipFill>
        <p:spPr>
          <a:xfrm>
            <a:off x="2380354" y="3915602"/>
            <a:ext cx="4784675" cy="2586161"/>
          </a:xfrm>
          <a:prstGeom prst="rect">
            <a:avLst/>
          </a:prstGeom>
        </p:spPr>
      </p:pic>
      <p:pic>
        <p:nvPicPr>
          <p:cNvPr id="8" name="Picture 7"/>
          <p:cNvPicPr>
            <a:picLocks noChangeAspect="1"/>
          </p:cNvPicPr>
          <p:nvPr/>
        </p:nvPicPr>
        <p:blipFill>
          <a:blip r:embed="rId6"/>
          <a:stretch>
            <a:fillRect/>
          </a:stretch>
        </p:blipFill>
        <p:spPr>
          <a:xfrm>
            <a:off x="0" y="0"/>
            <a:ext cx="9144000" cy="2002199"/>
          </a:xfrm>
          <a:prstGeom prst="rect">
            <a:avLst/>
          </a:prstGeom>
        </p:spPr>
      </p:pic>
      <p:sp>
        <p:nvSpPr>
          <p:cNvPr id="6" name="Footer Placeholder 5"/>
          <p:cNvSpPr>
            <a:spLocks noGrp="1"/>
          </p:cNvSpPr>
          <p:nvPr>
            <p:ph type="ftr" sz="quarter" idx="11"/>
          </p:nvPr>
        </p:nvSpPr>
        <p:spPr/>
        <p:txBody>
          <a:bodyPr/>
          <a:lstStyle/>
          <a:p>
            <a:r>
              <a:rPr lang="it-IT" smtClean="0"/>
              <a:t>Carleton 2017</a:t>
            </a:r>
            <a:endParaRPr lang="en-US"/>
          </a:p>
        </p:txBody>
      </p:sp>
      <p:sp>
        <p:nvSpPr>
          <p:cNvPr id="9" name="Slide Number Placeholder 8"/>
          <p:cNvSpPr>
            <a:spLocks noGrp="1"/>
          </p:cNvSpPr>
          <p:nvPr>
            <p:ph type="sldNum" sz="quarter" idx="12"/>
          </p:nvPr>
        </p:nvSpPr>
        <p:spPr/>
        <p:txBody>
          <a:bodyPr/>
          <a:lstStyle/>
          <a:p>
            <a:fld id="{036A4F32-D8F5-904E-A7D6-B365240E48F9}" type="slidenum">
              <a:rPr lang="en-US" smtClean="0"/>
              <a:t>11</a:t>
            </a:fld>
            <a:endParaRPr lang="en-US"/>
          </a:p>
        </p:txBody>
      </p:sp>
    </p:spTree>
    <p:extLst>
      <p:ext uri="{BB962C8B-B14F-4D97-AF65-F5344CB8AC3E}">
        <p14:creationId xmlns:p14="http://schemas.microsoft.com/office/powerpoint/2010/main" val="25395622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038" t="116807" r="-2038" b="-117371"/>
          <a:stretch/>
        </p:blipFill>
        <p:spPr>
          <a:xfrm>
            <a:off x="457200" y="2699669"/>
            <a:ext cx="8229600" cy="2324273"/>
          </a:xfrm>
        </p:spPr>
      </p:pic>
      <p:sp>
        <p:nvSpPr>
          <p:cNvPr id="6" name="Rectangle 5"/>
          <p:cNvSpPr/>
          <p:nvPr/>
        </p:nvSpPr>
        <p:spPr>
          <a:xfrm>
            <a:off x="2286000" y="2136339"/>
            <a:ext cx="4572000" cy="2585323"/>
          </a:xfrm>
          <a:prstGeom prst="rect">
            <a:avLst/>
          </a:prstGeom>
        </p:spPr>
        <p:txBody>
          <a:bodyPr>
            <a:spAutoFit/>
          </a:bodyPr>
          <a:lstStyle/>
          <a:p>
            <a:r>
              <a:rPr lang="en-US" dirty="0" smtClean="0"/>
              <a:t>Conclusions: We believe that the term “</a:t>
            </a:r>
            <a:r>
              <a:rPr lang="en-US" dirty="0" err="1" smtClean="0"/>
              <a:t>enterotypes</a:t>
            </a:r>
            <a:r>
              <a:rPr lang="en-US" dirty="0" smtClean="0"/>
              <a:t>” is misleading because it implies both an underlying consistency of community taxa and a clear separation of sets of human gut samples, neither of which is supported by the broader data. We propose the use of “biomarker” as a more accurate description of these and other taxa that correlate with diet, lifestyle, and disease state.</a:t>
            </a:r>
            <a:endParaRPr lang="en-US" dirty="0"/>
          </a:p>
        </p:txBody>
      </p:sp>
      <p:pic>
        <p:nvPicPr>
          <p:cNvPr id="8" name="Picture 7"/>
          <p:cNvPicPr>
            <a:picLocks noChangeAspect="1"/>
          </p:cNvPicPr>
          <p:nvPr/>
        </p:nvPicPr>
        <p:blipFill>
          <a:blip r:embed="rId3"/>
          <a:stretch>
            <a:fillRect/>
          </a:stretch>
        </p:blipFill>
        <p:spPr>
          <a:xfrm>
            <a:off x="0" y="0"/>
            <a:ext cx="9144000" cy="2002199"/>
          </a:xfrm>
          <a:prstGeom prst="rect">
            <a:avLst/>
          </a:prstGeom>
        </p:spPr>
      </p:pic>
      <p:sp>
        <p:nvSpPr>
          <p:cNvPr id="3" name="Footer Placeholder 2"/>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12</a:t>
            </a:fld>
            <a:endParaRPr lang="en-US"/>
          </a:p>
        </p:txBody>
      </p:sp>
    </p:spTree>
    <p:extLst>
      <p:ext uri="{BB962C8B-B14F-4D97-AF65-F5344CB8AC3E}">
        <p14:creationId xmlns:p14="http://schemas.microsoft.com/office/powerpoint/2010/main" val="36253119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038" t="116807" r="-2038" b="-117371"/>
          <a:stretch/>
        </p:blipFill>
        <p:spPr>
          <a:xfrm>
            <a:off x="457200" y="2699669"/>
            <a:ext cx="8229600" cy="2324273"/>
          </a:xfrm>
        </p:spPr>
      </p:pic>
      <p:sp>
        <p:nvSpPr>
          <p:cNvPr id="6" name="Rectangle 5"/>
          <p:cNvSpPr/>
          <p:nvPr/>
        </p:nvSpPr>
        <p:spPr>
          <a:xfrm>
            <a:off x="2286000" y="2136339"/>
            <a:ext cx="4572000" cy="2585323"/>
          </a:xfrm>
          <a:prstGeom prst="rect">
            <a:avLst/>
          </a:prstGeom>
        </p:spPr>
        <p:txBody>
          <a:bodyPr>
            <a:spAutoFit/>
          </a:bodyPr>
          <a:lstStyle/>
          <a:p>
            <a:r>
              <a:rPr lang="en-US" dirty="0" smtClean="0">
                <a:solidFill>
                  <a:schemeClr val="bg1">
                    <a:lumMod val="65000"/>
                  </a:schemeClr>
                </a:solidFill>
              </a:rPr>
              <a:t>Conclusions: We believe that the term “</a:t>
            </a:r>
            <a:r>
              <a:rPr lang="en-US" dirty="0" err="1" smtClean="0">
                <a:solidFill>
                  <a:schemeClr val="bg1">
                    <a:lumMod val="65000"/>
                  </a:schemeClr>
                </a:solidFill>
              </a:rPr>
              <a:t>enterotypes</a:t>
            </a:r>
            <a:r>
              <a:rPr lang="en-US" dirty="0" smtClean="0">
                <a:solidFill>
                  <a:schemeClr val="bg1">
                    <a:lumMod val="65000"/>
                  </a:schemeClr>
                </a:solidFill>
              </a:rPr>
              <a:t>” is misleading because it implies both an underlying consistency of community taxa and a clear separation of sets of human gut samples, neither of which is supported by the broader data. We propose the use of “biomarker” as a more accurate description of these and other taxa that correlate with diet, lifestyle, and disease state.</a:t>
            </a:r>
            <a:endParaRPr lang="en-US" dirty="0">
              <a:solidFill>
                <a:schemeClr val="bg1">
                  <a:lumMod val="65000"/>
                </a:schemeClr>
              </a:solidFill>
            </a:endParaRPr>
          </a:p>
        </p:txBody>
      </p:sp>
      <p:pic>
        <p:nvPicPr>
          <p:cNvPr id="8" name="Picture 7"/>
          <p:cNvPicPr>
            <a:picLocks noChangeAspect="1"/>
          </p:cNvPicPr>
          <p:nvPr/>
        </p:nvPicPr>
        <p:blipFill>
          <a:blip r:embed="rId3">
            <a:alphaModFix amt="43000"/>
          </a:blip>
          <a:stretch>
            <a:fillRect/>
          </a:stretch>
        </p:blipFill>
        <p:spPr>
          <a:xfrm>
            <a:off x="0" y="0"/>
            <a:ext cx="9144000" cy="2002199"/>
          </a:xfrm>
          <a:prstGeom prst="rect">
            <a:avLst/>
          </a:prstGeom>
        </p:spPr>
      </p:pic>
      <p:sp>
        <p:nvSpPr>
          <p:cNvPr id="3" name="TextBox 2"/>
          <p:cNvSpPr txBox="1"/>
          <p:nvPr/>
        </p:nvSpPr>
        <p:spPr>
          <a:xfrm>
            <a:off x="830728" y="4944070"/>
            <a:ext cx="7548443" cy="1200329"/>
          </a:xfrm>
          <a:prstGeom prst="rect">
            <a:avLst/>
          </a:prstGeom>
          <a:noFill/>
        </p:spPr>
        <p:txBody>
          <a:bodyPr wrap="square" rtlCol="0">
            <a:spAutoFit/>
          </a:bodyPr>
          <a:lstStyle/>
          <a:p>
            <a:r>
              <a:rPr lang="en-US" dirty="0" smtClean="0"/>
              <a:t>The methods used </a:t>
            </a:r>
            <a:r>
              <a:rPr lang="en-US" b="1" u="sng" dirty="0" smtClean="0">
                <a:solidFill>
                  <a:srgbClr val="FF0000"/>
                </a:solidFill>
              </a:rPr>
              <a:t>measure abundance</a:t>
            </a:r>
            <a:r>
              <a:rPr lang="en-US" dirty="0" smtClean="0"/>
              <a:t>, not variance</a:t>
            </a:r>
          </a:p>
          <a:p>
            <a:endParaRPr lang="en-US" dirty="0" smtClean="0"/>
          </a:p>
          <a:p>
            <a:r>
              <a:rPr lang="en-US" dirty="0" smtClean="0"/>
              <a:t>We want to find all differences between groups, just not what is most abundant in one group or the other</a:t>
            </a:r>
            <a:endParaRPr lang="en-US" dirty="0"/>
          </a:p>
        </p:txBody>
      </p:sp>
      <p:sp>
        <p:nvSpPr>
          <p:cNvPr id="5" name="Footer Placeholder 4"/>
          <p:cNvSpPr>
            <a:spLocks noGrp="1"/>
          </p:cNvSpPr>
          <p:nvPr>
            <p:ph type="ftr" sz="quarter" idx="11"/>
          </p:nvPr>
        </p:nvSpPr>
        <p:spPr/>
        <p:txBody>
          <a:bodyPr/>
          <a:lstStyle/>
          <a:p>
            <a:r>
              <a:rPr lang="it-IT" smtClean="0"/>
              <a:t>Carleton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13</a:t>
            </a:fld>
            <a:endParaRPr lang="en-US"/>
          </a:p>
        </p:txBody>
      </p:sp>
    </p:spTree>
    <p:extLst>
      <p:ext uri="{BB962C8B-B14F-4D97-AF65-F5344CB8AC3E}">
        <p14:creationId xmlns:p14="http://schemas.microsoft.com/office/powerpoint/2010/main" val="21342084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725" y="2422525"/>
            <a:ext cx="54006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1"/>
          <p:cNvSpPr>
            <a:spLocks noGrp="1"/>
          </p:cNvSpPr>
          <p:nvPr>
            <p:ph type="title"/>
          </p:nvPr>
        </p:nvSpPr>
        <p:spPr/>
        <p:txBody>
          <a:bodyPr>
            <a:normAutofit fontScale="90000"/>
          </a:bodyPr>
          <a:lstStyle/>
          <a:p>
            <a:r>
              <a:rPr lang="en-US" dirty="0">
                <a:latin typeface="Calibri" charset="0"/>
              </a:rPr>
              <a:t>Autism cured by the magic </a:t>
            </a:r>
            <a:r>
              <a:rPr lang="en-US" dirty="0" smtClean="0">
                <a:latin typeface="Calibri" charset="0"/>
              </a:rPr>
              <a:t>bacterium!</a:t>
            </a:r>
            <a:endParaRPr lang="en-US" dirty="0">
              <a:latin typeface="Calibri" charset="0"/>
            </a:endParaRPr>
          </a:p>
        </p:txBody>
      </p:sp>
      <p:pic>
        <p:nvPicPr>
          <p:cNvPr id="20483"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320" b="-638"/>
          <a:stretch>
            <a:fillRect/>
          </a:stretch>
        </p:blipFill>
        <p:spPr>
          <a:xfrm>
            <a:off x="457200" y="4906963"/>
            <a:ext cx="3194050" cy="1231900"/>
          </a:xfrm>
        </p:spPr>
      </p:pic>
      <p:sp>
        <p:nvSpPr>
          <p:cNvPr id="4" name="Footer Placeholder 3"/>
          <p:cNvSpPr>
            <a:spLocks noGrp="1"/>
          </p:cNvSpPr>
          <p:nvPr>
            <p:ph type="ftr" sz="quarter" idx="11"/>
          </p:nvPr>
        </p:nvSpPr>
        <p:spPr/>
        <p:txBody>
          <a:bodyPr/>
          <a:lstStyle/>
          <a:p>
            <a:pPr>
              <a:defRPr/>
            </a:pPr>
            <a:r>
              <a:rPr lang="it-IT" smtClean="0"/>
              <a:t>Carleton 2017</a:t>
            </a:r>
            <a:endParaRPr lang="en-US"/>
          </a:p>
        </p:txBody>
      </p:sp>
      <p:pic>
        <p:nvPicPr>
          <p:cNvPr id="2048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00675" y="1673225"/>
            <a:ext cx="3286125"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70375" y="4614863"/>
            <a:ext cx="44164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2725" y="1673225"/>
            <a:ext cx="4057650"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36A4F32-D8F5-904E-A7D6-B365240E48F9}" type="slidenum">
              <a:rPr lang="en-US" smtClean="0"/>
              <a:t>14</a:t>
            </a:fld>
            <a:endParaRPr lang="en-US"/>
          </a:p>
        </p:txBody>
      </p:sp>
    </p:spTree>
    <p:extLst>
      <p:ext uri="{BB962C8B-B14F-4D97-AF65-F5344CB8AC3E}">
        <p14:creationId xmlns:p14="http://schemas.microsoft.com/office/powerpoint/2010/main" val="34983632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Autism</a:t>
            </a:r>
            <a:endParaRPr lang="en-US" dirty="0"/>
          </a:p>
        </p:txBody>
      </p:sp>
      <p:pic>
        <p:nvPicPr>
          <p:cNvPr id="4" name="Content Placeholder 3"/>
          <p:cNvPicPr>
            <a:picLocks noGrp="1" noChangeAspect="1"/>
          </p:cNvPicPr>
          <p:nvPr>
            <p:ph idx="1"/>
          </p:nvPr>
        </p:nvPicPr>
        <p:blipFill rotWithShape="1">
          <a:blip r:embed="rId2"/>
          <a:srcRect t="3148" b="-293"/>
          <a:stretch/>
        </p:blipFill>
        <p:spPr>
          <a:xfrm>
            <a:off x="361346" y="1253999"/>
            <a:ext cx="8229600" cy="1501581"/>
          </a:xfrm>
        </p:spPr>
      </p:pic>
      <p:sp>
        <p:nvSpPr>
          <p:cNvPr id="5" name="TextBox 4"/>
          <p:cNvSpPr txBox="1"/>
          <p:nvPr/>
        </p:nvSpPr>
        <p:spPr>
          <a:xfrm>
            <a:off x="2260539" y="2686191"/>
            <a:ext cx="5725320" cy="646331"/>
          </a:xfrm>
          <a:prstGeom prst="rect">
            <a:avLst/>
          </a:prstGeom>
          <a:noFill/>
        </p:spPr>
        <p:txBody>
          <a:bodyPr wrap="none" rtlCol="0">
            <a:spAutoFit/>
          </a:bodyPr>
          <a:lstStyle/>
          <a:p>
            <a:r>
              <a:rPr lang="en-US" dirty="0" smtClean="0"/>
              <a:t>Hsiao </a:t>
            </a:r>
            <a:r>
              <a:rPr lang="is-IS" dirty="0" smtClean="0"/>
              <a:t>… Mazmanian. Cell 155:1451 (2013) </a:t>
            </a:r>
          </a:p>
          <a:p>
            <a:pPr lvl="1"/>
            <a:r>
              <a:rPr lang="is-IS" dirty="0" smtClean="0"/>
              <a:t>708 citations, top 1% of all social media attention ever</a:t>
            </a:r>
            <a:endParaRPr lang="en-US" dirty="0"/>
          </a:p>
        </p:txBody>
      </p:sp>
      <p:sp>
        <p:nvSpPr>
          <p:cNvPr id="6" name="Rectangle 5"/>
          <p:cNvSpPr/>
          <p:nvPr/>
        </p:nvSpPr>
        <p:spPr>
          <a:xfrm>
            <a:off x="1271551" y="3868295"/>
            <a:ext cx="7263479" cy="2123658"/>
          </a:xfrm>
          <a:prstGeom prst="rect">
            <a:avLst/>
          </a:prstGeom>
        </p:spPr>
        <p:txBody>
          <a:bodyPr wrap="square">
            <a:spAutoFit/>
          </a:bodyPr>
          <a:lstStyle/>
          <a:p>
            <a:r>
              <a:rPr lang="en-US" baseline="30000" dirty="0"/>
              <a:t>Neurodevelopmental disorders, including </a:t>
            </a:r>
            <a:r>
              <a:rPr lang="en-US" b="1" baseline="30000" dirty="0">
                <a:solidFill>
                  <a:schemeClr val="accent2"/>
                </a:solidFill>
              </a:rPr>
              <a:t>autism spectrum disorder (ASD)</a:t>
            </a:r>
            <a:r>
              <a:rPr lang="en-US" baseline="30000" dirty="0"/>
              <a:t>, are defined by core </a:t>
            </a:r>
            <a:r>
              <a:rPr lang="en-US" baseline="30000" dirty="0" smtClean="0"/>
              <a:t>behavioral </a:t>
            </a:r>
            <a:r>
              <a:rPr lang="en-US" baseline="30000" dirty="0"/>
              <a:t>impairments; however, </a:t>
            </a:r>
            <a:r>
              <a:rPr lang="en-US" b="1" baseline="30000" dirty="0">
                <a:solidFill>
                  <a:srgbClr val="C0504D"/>
                </a:solidFill>
              </a:rPr>
              <a:t>subsets of individuals display a spectrum of gastrointestinal (GI) </a:t>
            </a:r>
            <a:r>
              <a:rPr lang="en-US" b="1" baseline="30000" dirty="0" smtClean="0">
                <a:solidFill>
                  <a:srgbClr val="C0504D"/>
                </a:solidFill>
              </a:rPr>
              <a:t>abnormalities</a:t>
            </a:r>
            <a:r>
              <a:rPr lang="en-US" baseline="30000" dirty="0"/>
              <a:t>. We demonstrate GI barrier defects and micro- biota alterations in the maternal immune activation (MIA) mouse model that is known to display features of ASD. </a:t>
            </a:r>
            <a:r>
              <a:rPr lang="en-US" b="1" baseline="30000" dirty="0">
                <a:solidFill>
                  <a:srgbClr val="C0504D"/>
                </a:solidFill>
              </a:rPr>
              <a:t>Oral treatment of MIA offspring with the </a:t>
            </a:r>
            <a:r>
              <a:rPr lang="en-US" b="1" baseline="30000" dirty="0" smtClean="0">
                <a:solidFill>
                  <a:srgbClr val="C0504D"/>
                </a:solidFill>
              </a:rPr>
              <a:t>human </a:t>
            </a:r>
            <a:r>
              <a:rPr lang="en-US" b="1" baseline="30000" dirty="0">
                <a:solidFill>
                  <a:srgbClr val="C0504D"/>
                </a:solidFill>
              </a:rPr>
              <a:t>commensal </a:t>
            </a:r>
            <a:r>
              <a:rPr lang="en-US" b="1" baseline="30000" dirty="0" err="1">
                <a:solidFill>
                  <a:srgbClr val="C0504D"/>
                </a:solidFill>
              </a:rPr>
              <a:t>Bacteroides</a:t>
            </a:r>
            <a:r>
              <a:rPr lang="en-US" b="1" baseline="30000" dirty="0">
                <a:solidFill>
                  <a:srgbClr val="C0504D"/>
                </a:solidFill>
              </a:rPr>
              <a:t> </a:t>
            </a:r>
            <a:r>
              <a:rPr lang="en-US" b="1" baseline="30000" dirty="0" err="1">
                <a:solidFill>
                  <a:srgbClr val="C0504D"/>
                </a:solidFill>
              </a:rPr>
              <a:t>fragilis</a:t>
            </a:r>
            <a:r>
              <a:rPr lang="en-US" b="1" baseline="30000" dirty="0">
                <a:solidFill>
                  <a:srgbClr val="C0504D"/>
                </a:solidFill>
              </a:rPr>
              <a:t> </a:t>
            </a:r>
            <a:r>
              <a:rPr lang="en-US" baseline="30000" dirty="0"/>
              <a:t>corrects gut permeability, </a:t>
            </a:r>
            <a:r>
              <a:rPr lang="en-US" b="1" baseline="30000" dirty="0">
                <a:solidFill>
                  <a:srgbClr val="C0504D"/>
                </a:solidFill>
              </a:rPr>
              <a:t>alters microbial composition</a:t>
            </a:r>
            <a:r>
              <a:rPr lang="en-US" baseline="30000" dirty="0"/>
              <a:t>, and </a:t>
            </a:r>
            <a:r>
              <a:rPr lang="en-US" baseline="30000" dirty="0" smtClean="0"/>
              <a:t>ameliorates </a:t>
            </a:r>
            <a:r>
              <a:rPr lang="en-US" baseline="30000" dirty="0"/>
              <a:t>defects in communicative, stereotypic, </a:t>
            </a:r>
            <a:r>
              <a:rPr lang="en-US" baseline="30000" dirty="0" smtClean="0"/>
              <a:t>anxiety</a:t>
            </a:r>
            <a:r>
              <a:rPr lang="en-US" baseline="30000" dirty="0"/>
              <a:t>-like and sensorimotor behaviors. MIA offspring display an altered serum </a:t>
            </a:r>
            <a:r>
              <a:rPr lang="en-US" baseline="30000" dirty="0" err="1"/>
              <a:t>metabolomic</a:t>
            </a:r>
            <a:r>
              <a:rPr lang="en-US" baseline="30000" dirty="0"/>
              <a:t> profile, and B. </a:t>
            </a:r>
            <a:r>
              <a:rPr lang="en-US" baseline="30000" dirty="0" err="1"/>
              <a:t>fragilis</a:t>
            </a:r>
            <a:r>
              <a:rPr lang="en-US" baseline="30000" dirty="0"/>
              <a:t> modulates levels of several metabolites. Treating naive mice with a metabolite that is increased by MIA and restored by B. </a:t>
            </a:r>
            <a:r>
              <a:rPr lang="en-US" baseline="30000" dirty="0" err="1"/>
              <a:t>fragilis</a:t>
            </a:r>
            <a:r>
              <a:rPr lang="en-US" baseline="30000" dirty="0"/>
              <a:t> causes certain behavioral abnormalities, suggesting that gut bacterial effects on the host </a:t>
            </a:r>
            <a:r>
              <a:rPr lang="en-US" baseline="30000" dirty="0" err="1"/>
              <a:t>metabolome</a:t>
            </a:r>
            <a:r>
              <a:rPr lang="en-US" baseline="30000" dirty="0"/>
              <a:t> impact behavior. Taken together, these findings support a gut-</a:t>
            </a:r>
            <a:r>
              <a:rPr lang="en-US" baseline="30000" dirty="0" err="1"/>
              <a:t>microbiome</a:t>
            </a:r>
            <a:r>
              <a:rPr lang="en-US" baseline="30000" dirty="0"/>
              <a:t>-brain connection in a mouse model of ASD and identify a potential probiotic therapy for GI and particular behavioral symptoms in human neurodevelopmental disorders.</a:t>
            </a:r>
            <a:endParaRPr lang="en-US" dirty="0"/>
          </a:p>
        </p:txBody>
      </p:sp>
      <p:sp>
        <p:nvSpPr>
          <p:cNvPr id="3" name="Footer Placeholder 2"/>
          <p:cNvSpPr>
            <a:spLocks noGrp="1"/>
          </p:cNvSpPr>
          <p:nvPr>
            <p:ph type="ftr" sz="quarter" idx="11"/>
          </p:nvPr>
        </p:nvSpPr>
        <p:spPr/>
        <p:txBody>
          <a:bodyPr/>
          <a:lstStyle/>
          <a:p>
            <a:r>
              <a:rPr lang="it-IT" smtClean="0"/>
              <a:t>Carleton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15</a:t>
            </a:fld>
            <a:endParaRPr lang="en-US"/>
          </a:p>
        </p:txBody>
      </p:sp>
    </p:spTree>
    <p:extLst>
      <p:ext uri="{BB962C8B-B14F-4D97-AF65-F5344CB8AC3E}">
        <p14:creationId xmlns:p14="http://schemas.microsoft.com/office/powerpoint/2010/main" val="22514017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atin typeface="Calibri" charset="0"/>
              </a:rPr>
              <a:t>Did Bf change the microbiota?</a:t>
            </a:r>
          </a:p>
        </p:txBody>
      </p:sp>
      <p:sp>
        <p:nvSpPr>
          <p:cNvPr id="4" name="Footer Placeholder 3"/>
          <p:cNvSpPr>
            <a:spLocks noGrp="1"/>
          </p:cNvSpPr>
          <p:nvPr>
            <p:ph type="ftr" sz="quarter" idx="11"/>
          </p:nvPr>
        </p:nvSpPr>
        <p:spPr/>
        <p:txBody>
          <a:bodyPr/>
          <a:lstStyle/>
          <a:p>
            <a:pPr>
              <a:defRPr/>
            </a:pPr>
            <a:r>
              <a:rPr lang="it-IT" smtClean="0"/>
              <a:t>Carleton 2017</a:t>
            </a:r>
            <a:endParaRPr lang="en-US"/>
          </a:p>
        </p:txBody>
      </p:sp>
      <p:pic>
        <p:nvPicPr>
          <p:cNvPr id="43011"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l="2" r="-851"/>
          <a:stretch>
            <a:fillRect/>
          </a:stretch>
        </p:blipFill>
        <p:spPr>
          <a:xfrm>
            <a:off x="771525" y="1600200"/>
            <a:ext cx="2584450" cy="2224088"/>
          </a:xfrm>
        </p:spPr>
      </p:pic>
      <p:sp>
        <p:nvSpPr>
          <p:cNvPr id="11" name="TextBox 10"/>
          <p:cNvSpPr txBox="1"/>
          <p:nvPr/>
        </p:nvSpPr>
        <p:spPr>
          <a:xfrm>
            <a:off x="771525" y="4048125"/>
            <a:ext cx="3201988" cy="2308225"/>
          </a:xfrm>
          <a:prstGeom prst="rect">
            <a:avLst/>
          </a:prstGeom>
          <a:noFill/>
        </p:spPr>
        <p:txBody>
          <a:bodyPr>
            <a:spAutoFit/>
          </a:bodyPr>
          <a:lstStyle/>
          <a:p>
            <a:pPr>
              <a:defRPr/>
            </a:pPr>
            <a:r>
              <a:rPr lang="en-US" sz="1200" dirty="0">
                <a:solidFill>
                  <a:srgbClr val="800000"/>
                </a:solidFill>
              </a:rPr>
              <a:t>No significant differences are observed following </a:t>
            </a:r>
            <a:r>
              <a:rPr lang="en-US" sz="1200" i="1" dirty="0">
                <a:solidFill>
                  <a:srgbClr val="800000"/>
                </a:solidFill>
              </a:rPr>
              <a:t>B. </a:t>
            </a:r>
            <a:r>
              <a:rPr lang="en-US" sz="1200" i="1" dirty="0" err="1">
                <a:solidFill>
                  <a:srgbClr val="800000"/>
                </a:solidFill>
              </a:rPr>
              <a:t>fragilis</a:t>
            </a:r>
            <a:r>
              <a:rPr lang="en-US" sz="1200" i="1" dirty="0">
                <a:solidFill>
                  <a:srgbClr val="800000"/>
                </a:solidFill>
              </a:rPr>
              <a:t> </a:t>
            </a:r>
            <a:r>
              <a:rPr lang="en-US" sz="1200" dirty="0">
                <a:solidFill>
                  <a:srgbClr val="800000"/>
                </a:solidFill>
              </a:rPr>
              <a:t>treatment of MIA offspring by </a:t>
            </a:r>
            <a:r>
              <a:rPr lang="en-US" sz="1200" dirty="0" err="1">
                <a:solidFill>
                  <a:srgbClr val="800000"/>
                </a:solidFill>
              </a:rPr>
              <a:t>PCoA</a:t>
            </a:r>
            <a:r>
              <a:rPr lang="en-US" sz="1200" dirty="0">
                <a:solidFill>
                  <a:srgbClr val="800000"/>
                </a:solidFill>
              </a:rPr>
              <a:t> (ANOSIM R = 0.0060 p = 0.4470; Table S3), in </a:t>
            </a:r>
            <a:r>
              <a:rPr lang="en-US" sz="1200" dirty="0" err="1">
                <a:solidFill>
                  <a:srgbClr val="800000"/>
                </a:solidFill>
              </a:rPr>
              <a:t>microbiota</a:t>
            </a:r>
            <a:r>
              <a:rPr lang="en-US" sz="1200" dirty="0">
                <a:solidFill>
                  <a:srgbClr val="800000"/>
                </a:solidFill>
              </a:rPr>
              <a:t> richness (PD: p = 0.2980, Observed Species: p = 0.5440) and evenness (</a:t>
            </a:r>
            <a:r>
              <a:rPr lang="en-US" sz="1200" dirty="0" err="1">
                <a:solidFill>
                  <a:srgbClr val="800000"/>
                </a:solidFill>
              </a:rPr>
              <a:t>Gini</a:t>
            </a:r>
            <a:r>
              <a:rPr lang="en-US" sz="1200" dirty="0">
                <a:solidFill>
                  <a:srgbClr val="800000"/>
                </a:solidFill>
              </a:rPr>
              <a:t>: p = 0.6110, Simpson Evenness: p = 0.5600; </a:t>
            </a:r>
            <a:r>
              <a:rPr lang="en-US" sz="1200" dirty="0">
                <a:solidFill>
                  <a:schemeClr val="bg1">
                    <a:lumMod val="85000"/>
                  </a:schemeClr>
                </a:solidFill>
              </a:rPr>
              <a:t>Figures 4A, S2A and S2B), or in relative abundance at the class level (</a:t>
            </a:r>
            <a:r>
              <a:rPr lang="en-US" sz="1200" dirty="0" smtClean="0">
                <a:solidFill>
                  <a:schemeClr val="bg1">
                    <a:lumMod val="85000"/>
                  </a:schemeClr>
                </a:solidFill>
              </a:rPr>
              <a:t>Figure </a:t>
            </a:r>
            <a:r>
              <a:rPr lang="en-US" sz="1200" dirty="0">
                <a:solidFill>
                  <a:schemeClr val="bg1">
                    <a:lumMod val="85000"/>
                  </a:schemeClr>
                </a:solidFill>
              </a:rPr>
              <a:t>S2C). However, evaluation of key OTUs that discriminate adult MIA offspring from controls reveals that </a:t>
            </a:r>
            <a:r>
              <a:rPr lang="en-US" sz="1200" i="1" dirty="0">
                <a:solidFill>
                  <a:schemeClr val="bg1">
                    <a:lumMod val="85000"/>
                  </a:schemeClr>
                </a:solidFill>
              </a:rPr>
              <a:t>B. </a:t>
            </a:r>
            <a:r>
              <a:rPr lang="en-US" sz="1200" i="1" dirty="0" err="1">
                <a:solidFill>
                  <a:schemeClr val="bg1">
                    <a:lumMod val="85000"/>
                  </a:schemeClr>
                </a:solidFill>
              </a:rPr>
              <a:t>fragilis</a:t>
            </a:r>
            <a:r>
              <a:rPr lang="en-US" sz="1200" i="1" dirty="0">
                <a:solidFill>
                  <a:schemeClr val="bg1">
                    <a:lumMod val="85000"/>
                  </a:schemeClr>
                </a:solidFill>
              </a:rPr>
              <a:t> </a:t>
            </a:r>
            <a:r>
              <a:rPr lang="en-US" sz="1200" dirty="0">
                <a:solidFill>
                  <a:schemeClr val="bg1">
                    <a:lumMod val="85000"/>
                  </a:schemeClr>
                </a:solidFill>
              </a:rPr>
              <a:t>treatment significantly alters levels of 35 OTUs (Table S2). </a:t>
            </a:r>
          </a:p>
        </p:txBody>
      </p:sp>
      <p:sp>
        <p:nvSpPr>
          <p:cNvPr id="2" name="Slide Number Placeholder 1"/>
          <p:cNvSpPr>
            <a:spLocks noGrp="1"/>
          </p:cNvSpPr>
          <p:nvPr>
            <p:ph type="sldNum" sz="quarter" idx="12"/>
          </p:nvPr>
        </p:nvSpPr>
        <p:spPr/>
        <p:txBody>
          <a:bodyPr/>
          <a:lstStyle/>
          <a:p>
            <a:fld id="{036A4F32-D8F5-904E-A7D6-B365240E48F9}" type="slidenum">
              <a:rPr lang="en-US" smtClean="0"/>
              <a:t>16</a:t>
            </a:fld>
            <a:endParaRPr lang="en-US"/>
          </a:p>
        </p:txBody>
      </p:sp>
    </p:spTree>
    <p:extLst>
      <p:ext uri="{BB962C8B-B14F-4D97-AF65-F5344CB8AC3E}">
        <p14:creationId xmlns:p14="http://schemas.microsoft.com/office/powerpoint/2010/main" val="125197892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atin typeface="Calibri" charset="0"/>
              </a:rPr>
              <a:t>Did Bf change the microbiota?</a:t>
            </a:r>
          </a:p>
        </p:txBody>
      </p:sp>
      <p:sp>
        <p:nvSpPr>
          <p:cNvPr id="4" name="Footer Placeholder 3"/>
          <p:cNvSpPr>
            <a:spLocks noGrp="1"/>
          </p:cNvSpPr>
          <p:nvPr>
            <p:ph type="ftr" sz="quarter" idx="11"/>
          </p:nvPr>
        </p:nvSpPr>
        <p:spPr/>
        <p:txBody>
          <a:bodyPr/>
          <a:lstStyle/>
          <a:p>
            <a:pPr>
              <a:defRPr/>
            </a:pPr>
            <a:r>
              <a:rPr lang="it-IT" smtClean="0"/>
              <a:t>Carleton 2017</a:t>
            </a:r>
            <a:endParaRPr lang="en-US" dirty="0"/>
          </a:p>
        </p:txBody>
      </p:sp>
      <p:pic>
        <p:nvPicPr>
          <p:cNvPr id="43011"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l="2" r="-851"/>
          <a:stretch>
            <a:fillRect/>
          </a:stretch>
        </p:blipFill>
        <p:spPr>
          <a:xfrm>
            <a:off x="771525" y="1600200"/>
            <a:ext cx="2584450" cy="2224088"/>
          </a:xfrm>
        </p:spPr>
      </p:pic>
      <p:sp>
        <p:nvSpPr>
          <p:cNvPr id="11" name="TextBox 10"/>
          <p:cNvSpPr txBox="1"/>
          <p:nvPr/>
        </p:nvSpPr>
        <p:spPr>
          <a:xfrm>
            <a:off x="771525" y="4048125"/>
            <a:ext cx="3201988" cy="2308225"/>
          </a:xfrm>
          <a:prstGeom prst="rect">
            <a:avLst/>
          </a:prstGeom>
          <a:noFill/>
        </p:spPr>
        <p:txBody>
          <a:bodyPr>
            <a:spAutoFit/>
          </a:bodyPr>
          <a:lstStyle/>
          <a:p>
            <a:pPr>
              <a:defRPr/>
            </a:pPr>
            <a:r>
              <a:rPr lang="en-US" sz="1200" dirty="0">
                <a:solidFill>
                  <a:srgbClr val="800000"/>
                </a:solidFill>
              </a:rPr>
              <a:t>No significant differences are observed following </a:t>
            </a:r>
            <a:r>
              <a:rPr lang="en-US" sz="1200" i="1" dirty="0">
                <a:solidFill>
                  <a:srgbClr val="800000"/>
                </a:solidFill>
              </a:rPr>
              <a:t>B. </a:t>
            </a:r>
            <a:r>
              <a:rPr lang="en-US" sz="1200" i="1" dirty="0" err="1">
                <a:solidFill>
                  <a:srgbClr val="800000"/>
                </a:solidFill>
              </a:rPr>
              <a:t>fragilis</a:t>
            </a:r>
            <a:r>
              <a:rPr lang="en-US" sz="1200" i="1" dirty="0">
                <a:solidFill>
                  <a:srgbClr val="800000"/>
                </a:solidFill>
              </a:rPr>
              <a:t> </a:t>
            </a:r>
            <a:r>
              <a:rPr lang="en-US" sz="1200" dirty="0">
                <a:solidFill>
                  <a:srgbClr val="800000"/>
                </a:solidFill>
              </a:rPr>
              <a:t>treatment of MIA offspring by </a:t>
            </a:r>
            <a:r>
              <a:rPr lang="en-US" sz="1200" dirty="0" err="1">
                <a:solidFill>
                  <a:srgbClr val="800000"/>
                </a:solidFill>
              </a:rPr>
              <a:t>PCoA</a:t>
            </a:r>
            <a:r>
              <a:rPr lang="en-US" sz="1200" dirty="0">
                <a:solidFill>
                  <a:srgbClr val="800000"/>
                </a:solidFill>
              </a:rPr>
              <a:t> (ANOSIM R = 0.0060 p = 0.4470; Table S3), in </a:t>
            </a:r>
            <a:r>
              <a:rPr lang="en-US" sz="1200" dirty="0" err="1">
                <a:solidFill>
                  <a:srgbClr val="800000"/>
                </a:solidFill>
              </a:rPr>
              <a:t>microbiota</a:t>
            </a:r>
            <a:r>
              <a:rPr lang="en-US" sz="1200" dirty="0">
                <a:solidFill>
                  <a:srgbClr val="800000"/>
                </a:solidFill>
              </a:rPr>
              <a:t> richness (PD: p = 0.2980, Observed Species: p = 0.5440) and evenness (</a:t>
            </a:r>
            <a:r>
              <a:rPr lang="en-US" sz="1200" dirty="0" err="1">
                <a:solidFill>
                  <a:srgbClr val="800000"/>
                </a:solidFill>
              </a:rPr>
              <a:t>Gini</a:t>
            </a:r>
            <a:r>
              <a:rPr lang="en-US" sz="1200" dirty="0">
                <a:solidFill>
                  <a:srgbClr val="800000"/>
                </a:solidFill>
              </a:rPr>
              <a:t>: p = 0.6110, Simpson Evenness: p = 0.5600; </a:t>
            </a:r>
            <a:r>
              <a:rPr lang="en-US" sz="1200" dirty="0">
                <a:solidFill>
                  <a:schemeClr val="bg1">
                    <a:lumMod val="75000"/>
                  </a:schemeClr>
                </a:solidFill>
              </a:rPr>
              <a:t>Figures 4A, S2A and S2B), or in relative abundance at the class level (</a:t>
            </a:r>
            <a:r>
              <a:rPr lang="en-US" sz="1200" dirty="0" smtClean="0">
                <a:solidFill>
                  <a:schemeClr val="bg1">
                    <a:lumMod val="75000"/>
                  </a:schemeClr>
                </a:solidFill>
              </a:rPr>
              <a:t>Figure </a:t>
            </a:r>
            <a:r>
              <a:rPr lang="en-US" sz="1200" dirty="0">
                <a:solidFill>
                  <a:schemeClr val="bg1">
                    <a:lumMod val="75000"/>
                  </a:schemeClr>
                </a:solidFill>
              </a:rPr>
              <a:t>S2C). </a:t>
            </a:r>
            <a:r>
              <a:rPr lang="en-US" sz="1200" b="1" dirty="0">
                <a:solidFill>
                  <a:srgbClr val="3366FF"/>
                </a:solidFill>
              </a:rPr>
              <a:t>However, evaluation of key OTUs that discriminate adult MIA offspring from controls reveals that </a:t>
            </a:r>
            <a:r>
              <a:rPr lang="en-US" sz="1200" b="1" i="1" dirty="0">
                <a:solidFill>
                  <a:srgbClr val="3366FF"/>
                </a:solidFill>
              </a:rPr>
              <a:t>B. </a:t>
            </a:r>
            <a:r>
              <a:rPr lang="en-US" sz="1200" b="1" i="1" dirty="0" err="1">
                <a:solidFill>
                  <a:srgbClr val="3366FF"/>
                </a:solidFill>
              </a:rPr>
              <a:t>fragilis</a:t>
            </a:r>
            <a:r>
              <a:rPr lang="en-US" sz="1200" b="1" i="1" dirty="0">
                <a:solidFill>
                  <a:srgbClr val="3366FF"/>
                </a:solidFill>
              </a:rPr>
              <a:t> </a:t>
            </a:r>
            <a:r>
              <a:rPr lang="en-US" sz="1200" b="1" dirty="0">
                <a:solidFill>
                  <a:srgbClr val="3366FF"/>
                </a:solidFill>
              </a:rPr>
              <a:t>treatment significantly alters levels of 35 OTUs (Table S2). </a:t>
            </a:r>
          </a:p>
        </p:txBody>
      </p:sp>
      <p:pic>
        <p:nvPicPr>
          <p:cNvPr id="2" name="Picture 1"/>
          <p:cNvPicPr>
            <a:picLocks noChangeAspect="1"/>
          </p:cNvPicPr>
          <p:nvPr/>
        </p:nvPicPr>
        <p:blipFill>
          <a:blip r:embed="rId3"/>
          <a:stretch>
            <a:fillRect/>
          </a:stretch>
        </p:blipFill>
        <p:spPr>
          <a:xfrm>
            <a:off x="3789794" y="1317471"/>
            <a:ext cx="4916209" cy="2580277"/>
          </a:xfrm>
          <a:prstGeom prst="rect">
            <a:avLst/>
          </a:prstGeom>
        </p:spPr>
      </p:pic>
      <p:sp>
        <p:nvSpPr>
          <p:cNvPr id="3" name="TextBox 2"/>
          <p:cNvSpPr txBox="1"/>
          <p:nvPr/>
        </p:nvSpPr>
        <p:spPr>
          <a:xfrm>
            <a:off x="4704797" y="4313082"/>
            <a:ext cx="3850105" cy="2031325"/>
          </a:xfrm>
          <a:prstGeom prst="rect">
            <a:avLst/>
          </a:prstGeom>
          <a:noFill/>
        </p:spPr>
        <p:txBody>
          <a:bodyPr wrap="square" rtlCol="0">
            <a:spAutoFit/>
          </a:bodyPr>
          <a:lstStyle/>
          <a:p>
            <a:r>
              <a:rPr lang="en-US" dirty="0" smtClean="0"/>
              <a:t>If we have 50 taxa that have only 0 or 1 counts across 10 Control and 10 experimental, expect 1 in 50 to partition as shown</a:t>
            </a:r>
            <a:r>
              <a:rPr lang="en-US" dirty="0"/>
              <a:t> </a:t>
            </a:r>
            <a:r>
              <a:rPr lang="en-US" dirty="0" smtClean="0"/>
              <a:t>with the number of OTUs in the system.</a:t>
            </a:r>
          </a:p>
          <a:p>
            <a:endParaRPr lang="en-US" dirty="0"/>
          </a:p>
          <a:p>
            <a:r>
              <a:rPr lang="en-US" dirty="0" smtClean="0"/>
              <a:t>No multiple test correction</a:t>
            </a:r>
            <a:endParaRPr lang="en-US" dirty="0"/>
          </a:p>
        </p:txBody>
      </p:sp>
      <p:sp>
        <p:nvSpPr>
          <p:cNvPr id="5" name="Slide Number Placeholder 4"/>
          <p:cNvSpPr>
            <a:spLocks noGrp="1"/>
          </p:cNvSpPr>
          <p:nvPr>
            <p:ph type="sldNum" sz="quarter" idx="12"/>
          </p:nvPr>
        </p:nvSpPr>
        <p:spPr/>
        <p:txBody>
          <a:bodyPr/>
          <a:lstStyle/>
          <a:p>
            <a:fld id="{036A4F32-D8F5-904E-A7D6-B365240E48F9}" type="slidenum">
              <a:rPr lang="en-US" smtClean="0"/>
              <a:t>17</a:t>
            </a:fld>
            <a:endParaRPr lang="en-US"/>
          </a:p>
        </p:txBody>
      </p:sp>
    </p:spTree>
    <p:extLst>
      <p:ext uri="{BB962C8B-B14F-4D97-AF65-F5344CB8AC3E}">
        <p14:creationId xmlns:p14="http://schemas.microsoft.com/office/powerpoint/2010/main" val="9592630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atin typeface="Calibri" charset="0"/>
              </a:rPr>
              <a:t>Did Bf change the microbiota?</a:t>
            </a:r>
          </a:p>
        </p:txBody>
      </p:sp>
      <p:sp>
        <p:nvSpPr>
          <p:cNvPr id="4" name="Footer Placeholder 3"/>
          <p:cNvSpPr>
            <a:spLocks noGrp="1"/>
          </p:cNvSpPr>
          <p:nvPr>
            <p:ph type="ftr" sz="quarter" idx="11"/>
          </p:nvPr>
        </p:nvSpPr>
        <p:spPr/>
        <p:txBody>
          <a:bodyPr/>
          <a:lstStyle/>
          <a:p>
            <a:pPr>
              <a:defRPr/>
            </a:pPr>
            <a:r>
              <a:rPr lang="it-IT" smtClean="0"/>
              <a:t>Carleton 2017</a:t>
            </a:r>
            <a:endParaRPr lang="en-US"/>
          </a:p>
        </p:txBody>
      </p:sp>
      <p:pic>
        <p:nvPicPr>
          <p:cNvPr id="43011"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l="2" r="-851"/>
          <a:stretch>
            <a:fillRect/>
          </a:stretch>
        </p:blipFill>
        <p:spPr>
          <a:xfrm>
            <a:off x="771525" y="1600200"/>
            <a:ext cx="2584450" cy="2224088"/>
          </a:xfrm>
        </p:spPr>
      </p:pic>
      <p:sp>
        <p:nvSpPr>
          <p:cNvPr id="11" name="TextBox 10"/>
          <p:cNvSpPr txBox="1"/>
          <p:nvPr/>
        </p:nvSpPr>
        <p:spPr>
          <a:xfrm>
            <a:off x="771525" y="4048125"/>
            <a:ext cx="3201988" cy="2308225"/>
          </a:xfrm>
          <a:prstGeom prst="rect">
            <a:avLst/>
          </a:prstGeom>
          <a:noFill/>
        </p:spPr>
        <p:txBody>
          <a:bodyPr>
            <a:spAutoFit/>
          </a:bodyPr>
          <a:lstStyle/>
          <a:p>
            <a:pPr>
              <a:defRPr/>
            </a:pPr>
            <a:r>
              <a:rPr lang="en-US" sz="1200" dirty="0">
                <a:solidFill>
                  <a:srgbClr val="800000"/>
                </a:solidFill>
              </a:rPr>
              <a:t>No significant differences are observed following </a:t>
            </a:r>
            <a:r>
              <a:rPr lang="en-US" sz="1200" i="1" dirty="0">
                <a:solidFill>
                  <a:srgbClr val="800000"/>
                </a:solidFill>
              </a:rPr>
              <a:t>B. </a:t>
            </a:r>
            <a:r>
              <a:rPr lang="en-US" sz="1200" i="1" dirty="0" err="1">
                <a:solidFill>
                  <a:srgbClr val="800000"/>
                </a:solidFill>
              </a:rPr>
              <a:t>fragilis</a:t>
            </a:r>
            <a:r>
              <a:rPr lang="en-US" sz="1200" i="1" dirty="0">
                <a:solidFill>
                  <a:srgbClr val="800000"/>
                </a:solidFill>
              </a:rPr>
              <a:t> </a:t>
            </a:r>
            <a:r>
              <a:rPr lang="en-US" sz="1200" dirty="0">
                <a:solidFill>
                  <a:srgbClr val="800000"/>
                </a:solidFill>
              </a:rPr>
              <a:t>treatment of MIA offspring by </a:t>
            </a:r>
            <a:r>
              <a:rPr lang="en-US" sz="1200" dirty="0" err="1">
                <a:solidFill>
                  <a:srgbClr val="800000"/>
                </a:solidFill>
              </a:rPr>
              <a:t>PCoA</a:t>
            </a:r>
            <a:r>
              <a:rPr lang="en-US" sz="1200" dirty="0">
                <a:solidFill>
                  <a:srgbClr val="800000"/>
                </a:solidFill>
              </a:rPr>
              <a:t> (ANOSIM R = 0.0060 p = 0.4470; Table S3), in </a:t>
            </a:r>
            <a:r>
              <a:rPr lang="en-US" sz="1200" dirty="0" err="1">
                <a:solidFill>
                  <a:srgbClr val="800000"/>
                </a:solidFill>
              </a:rPr>
              <a:t>microbiota</a:t>
            </a:r>
            <a:r>
              <a:rPr lang="en-US" sz="1200" dirty="0">
                <a:solidFill>
                  <a:srgbClr val="800000"/>
                </a:solidFill>
              </a:rPr>
              <a:t> richness (PD: p = 0.2980, Observed Species: p = 0.5440) and evenness (</a:t>
            </a:r>
            <a:r>
              <a:rPr lang="en-US" sz="1200" dirty="0" err="1">
                <a:solidFill>
                  <a:srgbClr val="800000"/>
                </a:solidFill>
              </a:rPr>
              <a:t>Gini</a:t>
            </a:r>
            <a:r>
              <a:rPr lang="en-US" sz="1200" dirty="0">
                <a:solidFill>
                  <a:srgbClr val="800000"/>
                </a:solidFill>
              </a:rPr>
              <a:t>: p = 0.6110, Simpson Evenness: p = 0.5600; </a:t>
            </a:r>
            <a:r>
              <a:rPr lang="en-US" sz="1200" dirty="0">
                <a:solidFill>
                  <a:schemeClr val="bg1">
                    <a:lumMod val="75000"/>
                  </a:schemeClr>
                </a:solidFill>
              </a:rPr>
              <a:t>Figures 4A, S2A and S2B), or in relative abundance at the class level (</a:t>
            </a:r>
            <a:r>
              <a:rPr lang="en-US" sz="1200" dirty="0" smtClean="0">
                <a:solidFill>
                  <a:schemeClr val="bg1">
                    <a:lumMod val="75000"/>
                  </a:schemeClr>
                </a:solidFill>
              </a:rPr>
              <a:t>Figure </a:t>
            </a:r>
            <a:r>
              <a:rPr lang="en-US" sz="1200" dirty="0">
                <a:solidFill>
                  <a:schemeClr val="bg1">
                    <a:lumMod val="75000"/>
                  </a:schemeClr>
                </a:solidFill>
              </a:rPr>
              <a:t>S2C). </a:t>
            </a:r>
            <a:r>
              <a:rPr lang="en-US" sz="1200" b="1" dirty="0">
                <a:solidFill>
                  <a:srgbClr val="3366FF"/>
                </a:solidFill>
              </a:rPr>
              <a:t>However, evaluation of key OTUs that discriminate adult MIA offspring from controls reveals that </a:t>
            </a:r>
            <a:r>
              <a:rPr lang="en-US" sz="1200" b="1" i="1" dirty="0">
                <a:solidFill>
                  <a:srgbClr val="3366FF"/>
                </a:solidFill>
              </a:rPr>
              <a:t>B. </a:t>
            </a:r>
            <a:r>
              <a:rPr lang="en-US" sz="1200" b="1" i="1" dirty="0" err="1">
                <a:solidFill>
                  <a:srgbClr val="3366FF"/>
                </a:solidFill>
              </a:rPr>
              <a:t>fragilis</a:t>
            </a:r>
            <a:r>
              <a:rPr lang="en-US" sz="1200" b="1" i="1" dirty="0">
                <a:solidFill>
                  <a:srgbClr val="3366FF"/>
                </a:solidFill>
              </a:rPr>
              <a:t> </a:t>
            </a:r>
            <a:r>
              <a:rPr lang="en-US" sz="1200" b="1" dirty="0">
                <a:solidFill>
                  <a:srgbClr val="3366FF"/>
                </a:solidFill>
              </a:rPr>
              <a:t>treatment significantly alters levels of 35 OTUs (Table S2). </a:t>
            </a:r>
          </a:p>
        </p:txBody>
      </p:sp>
      <p:pic>
        <p:nvPicPr>
          <p:cNvPr id="2" name="Picture 1"/>
          <p:cNvPicPr>
            <a:picLocks noChangeAspect="1"/>
          </p:cNvPicPr>
          <p:nvPr/>
        </p:nvPicPr>
        <p:blipFill>
          <a:blip r:embed="rId3"/>
          <a:stretch>
            <a:fillRect/>
          </a:stretch>
        </p:blipFill>
        <p:spPr>
          <a:xfrm>
            <a:off x="3789794" y="1317471"/>
            <a:ext cx="4916209" cy="2580277"/>
          </a:xfrm>
          <a:prstGeom prst="rect">
            <a:avLst/>
          </a:prstGeom>
        </p:spPr>
      </p:pic>
      <p:sp>
        <p:nvSpPr>
          <p:cNvPr id="3" name="TextBox 2"/>
          <p:cNvSpPr txBox="1"/>
          <p:nvPr/>
        </p:nvSpPr>
        <p:spPr>
          <a:xfrm>
            <a:off x="4704797" y="4313082"/>
            <a:ext cx="3850105" cy="1754327"/>
          </a:xfrm>
          <a:prstGeom prst="rect">
            <a:avLst/>
          </a:prstGeom>
          <a:noFill/>
        </p:spPr>
        <p:txBody>
          <a:bodyPr wrap="square" rtlCol="0">
            <a:spAutoFit/>
          </a:bodyPr>
          <a:lstStyle/>
          <a:p>
            <a:r>
              <a:rPr lang="en-US" dirty="0" smtClean="0"/>
              <a:t>If have 50 taxa that have only 0 or 1 count across 10 Control and 10 experimental, expect 1 in 50 to partition as shown. </a:t>
            </a:r>
          </a:p>
          <a:p>
            <a:endParaRPr lang="en-US" dirty="0"/>
          </a:p>
          <a:p>
            <a:r>
              <a:rPr lang="en-US" dirty="0" smtClean="0"/>
              <a:t>No multiple test correction</a:t>
            </a:r>
            <a:endParaRPr lang="en-US" dirty="0"/>
          </a:p>
        </p:txBody>
      </p:sp>
      <p:sp>
        <p:nvSpPr>
          <p:cNvPr id="9" name="TextBox 2"/>
          <p:cNvSpPr txBox="1">
            <a:spLocks noChangeArrowheads="1"/>
          </p:cNvSpPr>
          <p:nvPr/>
        </p:nvSpPr>
        <p:spPr bwMode="auto">
          <a:xfrm rot="18600000">
            <a:off x="3953669" y="2896394"/>
            <a:ext cx="486251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8800" b="1" dirty="0"/>
              <a:t>Not at all!</a:t>
            </a:r>
          </a:p>
        </p:txBody>
      </p:sp>
      <p:sp>
        <p:nvSpPr>
          <p:cNvPr id="5" name="Slide Number Placeholder 4"/>
          <p:cNvSpPr>
            <a:spLocks noGrp="1"/>
          </p:cNvSpPr>
          <p:nvPr>
            <p:ph type="sldNum" sz="quarter" idx="12"/>
          </p:nvPr>
        </p:nvSpPr>
        <p:spPr/>
        <p:txBody>
          <a:bodyPr/>
          <a:lstStyle/>
          <a:p>
            <a:fld id="{036A4F32-D8F5-904E-A7D6-B365240E48F9}" type="slidenum">
              <a:rPr lang="en-US" smtClean="0"/>
              <a:t>18</a:t>
            </a:fld>
            <a:endParaRPr lang="en-US"/>
          </a:p>
        </p:txBody>
      </p:sp>
    </p:spTree>
    <p:extLst>
      <p:ext uri="{BB962C8B-B14F-4D97-AF65-F5344CB8AC3E}">
        <p14:creationId xmlns:p14="http://schemas.microsoft.com/office/powerpoint/2010/main" val="15362778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we have </a:t>
            </a:r>
            <a:r>
              <a:rPr lang="is-IS" dirty="0" smtClean="0"/>
              <a:t>…</a:t>
            </a:r>
            <a:endParaRPr lang="en-US" dirty="0"/>
          </a:p>
        </p:txBody>
      </p:sp>
      <p:sp>
        <p:nvSpPr>
          <p:cNvPr id="3" name="Content Placeholder 2"/>
          <p:cNvSpPr>
            <a:spLocks noGrp="1"/>
          </p:cNvSpPr>
          <p:nvPr>
            <p:ph idx="1"/>
          </p:nvPr>
        </p:nvSpPr>
        <p:spPr/>
        <p:txBody>
          <a:bodyPr/>
          <a:lstStyle/>
          <a:p>
            <a:r>
              <a:rPr lang="en-US" sz="2400" dirty="0" smtClean="0"/>
              <a:t>Between group differences that describe the most abundant</a:t>
            </a:r>
          </a:p>
          <a:p>
            <a:r>
              <a:rPr lang="en-US" sz="2400" dirty="0" smtClean="0"/>
              <a:t>But differences between groups are almost always the rarest</a:t>
            </a:r>
            <a:endParaRPr lang="en-US" sz="2400" dirty="0"/>
          </a:p>
        </p:txBody>
      </p:sp>
      <p:sp>
        <p:nvSpPr>
          <p:cNvPr id="4" name="Footer Placeholder 3"/>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19</a:t>
            </a:fld>
            <a:endParaRPr lang="en-US"/>
          </a:p>
        </p:txBody>
      </p:sp>
      <p:pic>
        <p:nvPicPr>
          <p:cNvPr id="6" name="Picture 5"/>
          <p:cNvPicPr>
            <a:picLocks noChangeAspect="1"/>
          </p:cNvPicPr>
          <p:nvPr/>
        </p:nvPicPr>
        <p:blipFill>
          <a:blip r:embed="rId2"/>
          <a:stretch>
            <a:fillRect/>
          </a:stretch>
        </p:blipFill>
        <p:spPr>
          <a:xfrm>
            <a:off x="3712028" y="3405293"/>
            <a:ext cx="1752600" cy="1752600"/>
          </a:xfrm>
          <a:prstGeom prst="rect">
            <a:avLst/>
          </a:prstGeom>
        </p:spPr>
      </p:pic>
      <p:sp>
        <p:nvSpPr>
          <p:cNvPr id="7" name="TextBox 6"/>
          <p:cNvSpPr txBox="1"/>
          <p:nvPr/>
        </p:nvSpPr>
        <p:spPr>
          <a:xfrm>
            <a:off x="2104573" y="5049036"/>
            <a:ext cx="4941527" cy="646331"/>
          </a:xfrm>
          <a:prstGeom prst="rect">
            <a:avLst/>
          </a:prstGeom>
          <a:noFill/>
        </p:spPr>
        <p:txBody>
          <a:bodyPr wrap="none" rtlCol="0">
            <a:spAutoFit/>
          </a:bodyPr>
          <a:lstStyle/>
          <a:p>
            <a:r>
              <a:rPr lang="en-US" sz="3600" dirty="0" err="1" smtClean="0"/>
              <a:t>Philosoraptor</a:t>
            </a:r>
            <a:r>
              <a:rPr lang="en-US" sz="3600" dirty="0" smtClean="0"/>
              <a:t> is confused</a:t>
            </a:r>
            <a:endParaRPr lang="en-US" sz="3600" dirty="0"/>
          </a:p>
        </p:txBody>
      </p:sp>
    </p:spTree>
    <p:extLst>
      <p:ext uri="{BB962C8B-B14F-4D97-AF65-F5344CB8AC3E}">
        <p14:creationId xmlns:p14="http://schemas.microsoft.com/office/powerpoint/2010/main" val="3209909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Paper “Formula”</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Collect samples</a:t>
            </a:r>
          </a:p>
          <a:p>
            <a:r>
              <a:rPr lang="en-US" dirty="0" smtClean="0"/>
              <a:t>Sequence</a:t>
            </a:r>
          </a:p>
          <a:p>
            <a:r>
              <a:rPr lang="en-US" dirty="0" smtClean="0"/>
              <a:t>Alpha diversity </a:t>
            </a:r>
          </a:p>
          <a:p>
            <a:pPr lvl="1"/>
            <a:r>
              <a:rPr lang="en-US" dirty="0" smtClean="0"/>
              <a:t>evenness, richness, Shannon’s, etc.</a:t>
            </a:r>
          </a:p>
          <a:p>
            <a:pPr lvl="1"/>
            <a:r>
              <a:rPr lang="en-US" dirty="0" smtClean="0"/>
              <a:t>Statistical test (Student’s t, ANOVA, Non-parametric)</a:t>
            </a:r>
          </a:p>
          <a:p>
            <a:r>
              <a:rPr lang="en-US" dirty="0" smtClean="0"/>
              <a:t>Beta diversity (Ordination)</a:t>
            </a:r>
          </a:p>
          <a:p>
            <a:pPr lvl="1"/>
            <a:r>
              <a:rPr lang="en-US" dirty="0" err="1" smtClean="0"/>
              <a:t>Unifrac</a:t>
            </a:r>
            <a:r>
              <a:rPr lang="en-US" dirty="0" smtClean="0"/>
              <a:t>, Bray-Curtis, NMDS</a:t>
            </a:r>
          </a:p>
          <a:p>
            <a:pPr lvl="1"/>
            <a:r>
              <a:rPr lang="en-US" dirty="0" smtClean="0"/>
              <a:t>Cluster, visualize, then Statistical tests (</a:t>
            </a:r>
            <a:r>
              <a:rPr lang="en-US" dirty="0" err="1" smtClean="0"/>
              <a:t>Permanova</a:t>
            </a:r>
            <a:r>
              <a:rPr lang="en-US" dirty="0" smtClean="0"/>
              <a:t>, </a:t>
            </a:r>
            <a:r>
              <a:rPr lang="en-US" dirty="0" err="1" smtClean="0"/>
              <a:t>MiRKAt</a:t>
            </a:r>
            <a:r>
              <a:rPr lang="en-US" dirty="0" smtClean="0"/>
              <a:t>, </a:t>
            </a:r>
            <a:r>
              <a:rPr lang="en-US" dirty="0" err="1" smtClean="0"/>
              <a:t>etc</a:t>
            </a:r>
            <a:r>
              <a:rPr lang="en-US" dirty="0" smtClean="0"/>
              <a:t>)</a:t>
            </a:r>
          </a:p>
          <a:p>
            <a:r>
              <a:rPr lang="en-US" dirty="0" smtClean="0"/>
              <a:t>Differential abundance</a:t>
            </a:r>
          </a:p>
          <a:p>
            <a:pPr lvl="1"/>
            <a:r>
              <a:rPr lang="en-US" dirty="0" smtClean="0"/>
              <a:t>t-test, </a:t>
            </a:r>
            <a:r>
              <a:rPr lang="en-US" dirty="0" err="1" smtClean="0"/>
              <a:t>Metagenomeseq</a:t>
            </a:r>
            <a:r>
              <a:rPr lang="en-US" dirty="0" smtClean="0"/>
              <a:t>, etc.</a:t>
            </a:r>
          </a:p>
          <a:p>
            <a:r>
              <a:rPr lang="en-US" dirty="0" smtClean="0"/>
              <a:t>Impute function</a:t>
            </a:r>
          </a:p>
          <a:p>
            <a:pPr lvl="1"/>
            <a:r>
              <a:rPr lang="en-US" dirty="0" err="1" smtClean="0"/>
              <a:t>PICRUSt</a:t>
            </a:r>
            <a:endParaRPr lang="en-US" dirty="0"/>
          </a:p>
          <a:p>
            <a:r>
              <a:rPr lang="en-US" dirty="0" smtClean="0"/>
              <a:t>Network analysis (correlation)</a:t>
            </a:r>
          </a:p>
          <a:p>
            <a:r>
              <a:rPr lang="en-US" dirty="0" smtClean="0"/>
              <a:t>Association with disease</a:t>
            </a:r>
          </a:p>
          <a:p>
            <a:r>
              <a:rPr lang="en-US" dirty="0" smtClean="0"/>
              <a:t>Publish</a:t>
            </a:r>
          </a:p>
          <a:p>
            <a:endParaRPr lang="en-US" dirty="0"/>
          </a:p>
        </p:txBody>
      </p:sp>
      <p:sp>
        <p:nvSpPr>
          <p:cNvPr id="4" name="Footer Placeholder 3"/>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2</a:t>
            </a:fld>
            <a:endParaRPr lang="en-US"/>
          </a:p>
        </p:txBody>
      </p:sp>
    </p:spTree>
    <p:extLst>
      <p:ext uri="{BB962C8B-B14F-4D97-AF65-F5344CB8AC3E}">
        <p14:creationId xmlns:p14="http://schemas.microsoft.com/office/powerpoint/2010/main" val="22971343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a:t>
            </a:r>
            <a:r>
              <a:rPr lang="en-US" dirty="0" smtClean="0"/>
              <a:t>he other Donald missed </a:t>
            </a:r>
            <a:r>
              <a:rPr lang="en-US" smtClean="0"/>
              <a:t>one category</a:t>
            </a:r>
            <a:endParaRPr lang="en-US" dirty="0"/>
          </a:p>
        </p:txBody>
      </p:sp>
      <p:sp>
        <p:nvSpPr>
          <p:cNvPr id="3" name="Content Placeholder 2"/>
          <p:cNvSpPr>
            <a:spLocks noGrp="1"/>
          </p:cNvSpPr>
          <p:nvPr>
            <p:ph idx="1"/>
          </p:nvPr>
        </p:nvSpPr>
        <p:spPr>
          <a:xfrm>
            <a:off x="457200" y="1997075"/>
            <a:ext cx="4033838" cy="3638550"/>
          </a:xfrm>
        </p:spPr>
        <p:txBody>
          <a:bodyPr>
            <a:normAutofit fontScale="70000" lnSpcReduction="20000"/>
          </a:bodyPr>
          <a:lstStyle/>
          <a:p>
            <a:pPr>
              <a:defRPr/>
            </a:pPr>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pPr>
              <a:defRPr/>
            </a:pPr>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pPr>
              <a:defRPr/>
            </a:pPr>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50000"/>
                  </a:schemeClr>
                </a:solidFill>
              </a:rPr>
              <a:t>.</a:t>
            </a:r>
          </a:p>
          <a:p>
            <a:pPr>
              <a:defRPr/>
            </a:pPr>
            <a:r>
              <a:rPr lang="en-US" b="1" dirty="0" smtClean="0">
                <a:solidFill>
                  <a:schemeClr val="accent2"/>
                </a:solidFill>
              </a:rPr>
              <a:t>There are also things we think we know that we don’t know</a:t>
            </a:r>
          </a:p>
        </p:txBody>
      </p:sp>
      <p:pic>
        <p:nvPicPr>
          <p:cNvPr id="2253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95813" y="2589213"/>
            <a:ext cx="3421062"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pPr>
              <a:defRPr/>
            </a:pPr>
            <a:r>
              <a:rPr lang="it-IT" smtClean="0"/>
              <a:t>Carleton 2017</a:t>
            </a:r>
            <a:endParaRPr lang="en-US"/>
          </a:p>
        </p:txBody>
      </p:sp>
      <p:sp>
        <p:nvSpPr>
          <p:cNvPr id="4" name="Slide Number Placeholder 3"/>
          <p:cNvSpPr>
            <a:spLocks noGrp="1"/>
          </p:cNvSpPr>
          <p:nvPr>
            <p:ph type="sldNum" sz="quarter" idx="12"/>
          </p:nvPr>
        </p:nvSpPr>
        <p:spPr/>
        <p:txBody>
          <a:bodyPr/>
          <a:lstStyle/>
          <a:p>
            <a:fld id="{036A4F32-D8F5-904E-A7D6-B365240E48F9}" type="slidenum">
              <a:rPr lang="en-US" smtClean="0"/>
              <a:t>20</a:t>
            </a:fld>
            <a:endParaRPr lang="en-US"/>
          </a:p>
        </p:txBody>
      </p:sp>
    </p:spTree>
    <p:extLst>
      <p:ext uri="{BB962C8B-B14F-4D97-AF65-F5344CB8AC3E}">
        <p14:creationId xmlns:p14="http://schemas.microsoft.com/office/powerpoint/2010/main" val="333568144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19250"/>
            <a:ext cx="91440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1"/>
          <p:cNvSpPr>
            <a:spLocks noGrp="1"/>
          </p:cNvSpPr>
          <p:nvPr>
            <p:ph type="title"/>
          </p:nvPr>
        </p:nvSpPr>
        <p:spPr/>
        <p:txBody>
          <a:bodyPr/>
          <a:lstStyle/>
          <a:p>
            <a:pPr eaLnBrk="1" hangingPunct="1"/>
            <a:r>
              <a:rPr lang="en-US">
                <a:latin typeface="Calibri" charset="0"/>
              </a:rPr>
              <a:t>We imagine we know </a:t>
            </a:r>
            <a:r>
              <a:rPr lang="is-IS">
                <a:latin typeface="Calibri" charset="0"/>
              </a:rPr>
              <a:t>…</a:t>
            </a:r>
            <a:endParaRPr lang="en-US">
              <a:latin typeface="Calibri" charset="0"/>
            </a:endParaRPr>
          </a:p>
        </p:txBody>
      </p:sp>
      <p:sp>
        <p:nvSpPr>
          <p:cNvPr id="6" name="Rectangle 5"/>
          <p:cNvSpPr/>
          <p:nvPr/>
        </p:nvSpPr>
        <p:spPr>
          <a:xfrm>
            <a:off x="819150" y="4381500"/>
            <a:ext cx="1593850" cy="1552575"/>
          </a:xfrm>
          <a:prstGeom prst="rect">
            <a:avLst/>
          </a:prstGeom>
          <a:noFill/>
          <a:ln w="19050" cmpd="sng">
            <a:solidFill>
              <a:schemeClr val="tx1"/>
            </a:solidFill>
            <a:prstDash val="lg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556"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3557"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3558"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3559"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pPr>
              <a:defRPr/>
            </a:pPr>
            <a:r>
              <a:rPr lang="it-IT" smtClean="0"/>
              <a:t>Carleton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21</a:t>
            </a:fld>
            <a:endParaRPr lang="en-US"/>
          </a:p>
        </p:txBody>
      </p:sp>
    </p:spTree>
    <p:extLst>
      <p:ext uri="{BB962C8B-B14F-4D97-AF65-F5344CB8AC3E}">
        <p14:creationId xmlns:p14="http://schemas.microsoft.com/office/powerpoint/2010/main" val="407825257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eaLnBrk="1" hangingPunct="1">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25603"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25604"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5605" name="Picture 6" descr="tiger_coun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it-IT" smtClean="0"/>
              <a:t>Carleton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22</a:t>
            </a:fld>
            <a:endParaRPr lang="en-US"/>
          </a:p>
        </p:txBody>
      </p:sp>
    </p:spTree>
    <p:extLst>
      <p:ext uri="{BB962C8B-B14F-4D97-AF65-F5344CB8AC3E}">
        <p14:creationId xmlns:p14="http://schemas.microsoft.com/office/powerpoint/2010/main" val="5316713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a:latin typeface="Calibri" charset="0"/>
              </a:rPr>
              <a:t>HTS is not counting</a:t>
            </a:r>
          </a:p>
        </p:txBody>
      </p:sp>
      <p:pic>
        <p:nvPicPr>
          <p:cNvPr id="2765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1784350" y="4651375"/>
            <a:ext cx="551656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is a constant-sum operation</a:t>
            </a:r>
          </a:p>
          <a:p>
            <a:pPr marL="1028700" lvl="1">
              <a:buFont typeface="Courier New"/>
              <a:buChar char="o"/>
              <a:defRPr/>
            </a:pPr>
            <a:r>
              <a:rPr lang="en-US" dirty="0" smtClean="0"/>
              <a:t>We only get the number of reads that the machine can deliver</a:t>
            </a:r>
          </a:p>
          <a:p>
            <a:pPr marL="1028700" lvl="1">
              <a:buFont typeface="Arial"/>
              <a:buChar char="•"/>
              <a:defRPr/>
            </a:pPr>
            <a:endParaRPr lang="en-US" dirty="0" smtClean="0"/>
          </a:p>
          <a:p>
            <a:pPr marL="285750" indent="-285750">
              <a:buFont typeface="Arial"/>
              <a:buChar char="•"/>
              <a:defRPr/>
            </a:pPr>
            <a:r>
              <a:rPr lang="en-US" dirty="0" smtClean="0"/>
              <a:t>Any constant sum is equivalent to a frequency estimation</a:t>
            </a:r>
          </a:p>
          <a:p>
            <a:pPr marL="285750">
              <a:buFont typeface="Arial"/>
              <a:buChar char="•"/>
              <a:defRPr/>
            </a:pPr>
            <a:endParaRPr lang="en-US" dirty="0" smtClean="0"/>
          </a:p>
        </p:txBody>
      </p:sp>
      <p:sp>
        <p:nvSpPr>
          <p:cNvPr id="2" name="TextBox 1"/>
          <p:cNvSpPr txBox="1"/>
          <p:nvPr/>
        </p:nvSpPr>
        <p:spPr>
          <a:xfrm>
            <a:off x="6207125" y="6049963"/>
            <a:ext cx="2479675" cy="460375"/>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7653"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pPr>
              <a:defRPr/>
            </a:pPr>
            <a:r>
              <a:rPr lang="it-IT" smtClean="0"/>
              <a:t>Carleton 2017</a:t>
            </a:r>
            <a:endParaRPr lang="en-US"/>
          </a:p>
        </p:txBody>
      </p:sp>
      <p:sp>
        <p:nvSpPr>
          <p:cNvPr id="4" name="Slide Number Placeholder 3"/>
          <p:cNvSpPr>
            <a:spLocks noGrp="1"/>
          </p:cNvSpPr>
          <p:nvPr>
            <p:ph type="sldNum" sz="quarter" idx="12"/>
          </p:nvPr>
        </p:nvSpPr>
        <p:spPr/>
        <p:txBody>
          <a:bodyPr/>
          <a:lstStyle/>
          <a:p>
            <a:fld id="{036A4F32-D8F5-904E-A7D6-B365240E48F9}" type="slidenum">
              <a:rPr lang="en-US" smtClean="0"/>
              <a:t>23</a:t>
            </a:fld>
            <a:endParaRPr lang="en-US"/>
          </a:p>
        </p:txBody>
      </p:sp>
    </p:spTree>
    <p:extLst>
      <p:ext uri="{BB962C8B-B14F-4D97-AF65-F5344CB8AC3E}">
        <p14:creationId xmlns:p14="http://schemas.microsoft.com/office/powerpoint/2010/main" val="29781259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a:latin typeface="Calibri" charset="0"/>
              </a:rPr>
              <a:t>Counting our things</a:t>
            </a:r>
          </a:p>
        </p:txBody>
      </p:sp>
      <p:sp>
        <p:nvSpPr>
          <p:cNvPr id="25603"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25604"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pPr>
              <a:defRPr/>
            </a:pPr>
            <a:r>
              <a:rPr lang="it-IT" smtClean="0"/>
              <a:t>Carleton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24</a:t>
            </a:fld>
            <a:endParaRPr lang="en-US"/>
          </a:p>
        </p:txBody>
      </p:sp>
      <p:pic>
        <p:nvPicPr>
          <p:cNvPr id="5" name="Content Placeholder 4" descr="simple_figure.pdf"/>
          <p:cNvPicPr>
            <a:picLocks noGrp="1" noChangeAspect="1"/>
          </p:cNvPicPr>
          <p:nvPr>
            <p:ph idx="1"/>
          </p:nvPr>
        </p:nvPicPr>
        <p:blipFill>
          <a:blip r:embed="rId3">
            <a:extLst>
              <a:ext uri="{28A0092B-C50C-407E-A947-70E740481C1C}">
                <a14:useLocalDpi xmlns:a14="http://schemas.microsoft.com/office/drawing/2010/main" val="0"/>
              </a:ext>
            </a:extLst>
          </a:blip>
          <a:srcRect l="-7086" r="-7086"/>
          <a:stretch>
            <a:fillRect/>
          </a:stretch>
        </p:blipFill>
        <p:spPr/>
      </p:pic>
    </p:spTree>
    <p:extLst>
      <p:ext uri="{BB962C8B-B14F-4D97-AF65-F5344CB8AC3E}">
        <p14:creationId xmlns:p14="http://schemas.microsoft.com/office/powerpoint/2010/main" val="6015816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Content Placeholder 4" descr="tiger_prop.pdf"/>
          <p:cNvPicPr>
            <a:picLocks noGrp="1" noChangeAspect="1"/>
          </p:cNvPicPr>
          <p:nvPr>
            <p:ph idx="1"/>
          </p:nvPr>
        </p:nvPicPr>
        <p:blipFill>
          <a:blip r:embed="rId3">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9698" name="Title 1"/>
          <p:cNvSpPr>
            <a:spLocks noGrp="1"/>
          </p:cNvSpPr>
          <p:nvPr>
            <p:ph type="title"/>
          </p:nvPr>
        </p:nvSpPr>
        <p:spPr/>
        <p:txBody>
          <a:bodyPr/>
          <a:lstStyle/>
          <a:p>
            <a:pPr eaLnBrk="1" hangingPunct="1"/>
            <a:r>
              <a:rPr lang="en-US">
                <a:latin typeface="Calibri" charset="0"/>
              </a:rPr>
              <a:t>Effect of a constant sum?</a:t>
            </a:r>
          </a:p>
        </p:txBody>
      </p:sp>
      <p:sp>
        <p:nvSpPr>
          <p:cNvPr id="29699" name="TextBox 8"/>
          <p:cNvSpPr txBox="1">
            <a:spLocks noChangeArrowheads="1"/>
          </p:cNvSpPr>
          <p:nvPr/>
        </p:nvSpPr>
        <p:spPr bwMode="auto">
          <a:xfrm>
            <a:off x="4706938" y="3667125"/>
            <a:ext cx="41259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b="1" u="sng"/>
              <a:t>Constant sum of 1000</a:t>
            </a:r>
            <a:endParaRPr lang="en-US" sz="1800"/>
          </a:p>
          <a:p>
            <a:pPr eaLnBrk="1" hangingPunct="1"/>
            <a:r>
              <a:rPr lang="en-US" sz="1800"/>
              <a:t>Constant sum operations:</a:t>
            </a:r>
          </a:p>
          <a:p>
            <a:pPr lvl="1" eaLnBrk="1" hangingPunct="1">
              <a:buFont typeface="Wingdings" charset="0"/>
              <a:buChar char="Ø"/>
            </a:pPr>
            <a:r>
              <a:rPr lang="en-US" sz="1600"/>
              <a:t>Count normalization</a:t>
            </a:r>
          </a:p>
          <a:p>
            <a:pPr lvl="1" eaLnBrk="1" hangingPunct="1">
              <a:buFont typeface="Wingdings" charset="0"/>
              <a:buChar char="Ø"/>
            </a:pPr>
            <a:r>
              <a:rPr lang="en-US" sz="1600"/>
              <a:t>Rarefaction</a:t>
            </a:r>
          </a:p>
          <a:p>
            <a:pPr lvl="1" eaLnBrk="1" hangingPunct="1">
              <a:buFont typeface="Wingdings" charset="0"/>
              <a:buChar char="Ø"/>
            </a:pPr>
            <a:r>
              <a:rPr lang="en-US" sz="1600"/>
              <a:t>Proportion, percentage, relative abundance </a:t>
            </a:r>
          </a:p>
          <a:p>
            <a:pPr lvl="1" eaLnBrk="1" hangingPunct="1">
              <a:buFont typeface="Wingdings" charset="0"/>
              <a:buChar char="Ø"/>
            </a:pPr>
            <a:r>
              <a:rPr lang="en-US" sz="1600"/>
              <a:t>RNA-seq, metagenomics,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9701"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pPr>
              <a:defRPr/>
            </a:pPr>
            <a:r>
              <a:rPr lang="it-IT" smtClean="0"/>
              <a:t>Carleton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25</a:t>
            </a:fld>
            <a:endParaRPr lang="en-US"/>
          </a:p>
        </p:txBody>
      </p:sp>
    </p:spTree>
    <p:extLst>
      <p:ext uri="{BB962C8B-B14F-4D97-AF65-F5344CB8AC3E}">
        <p14:creationId xmlns:p14="http://schemas.microsoft.com/office/powerpoint/2010/main" val="406730386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eaLnBrk="1" hangingPunct="1"/>
            <a:r>
              <a:rPr lang="en-US">
                <a:latin typeface="Calibri" charset="0"/>
              </a:rPr>
              <a:t>We have CoDa</a:t>
            </a:r>
          </a:p>
        </p:txBody>
      </p:sp>
      <p:sp>
        <p:nvSpPr>
          <p:cNvPr id="3174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3174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3174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3175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3175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31758" name="TextBox 25"/>
          <p:cNvSpPr txBox="1">
            <a:spLocks noChangeArrowheads="1"/>
          </p:cNvSpPr>
          <p:nvPr/>
        </p:nvSpPr>
        <p:spPr bwMode="auto">
          <a:xfrm>
            <a:off x="1511300" y="3535363"/>
            <a:ext cx="64166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a:t>Working on a Simplex</a:t>
            </a:r>
          </a:p>
          <a:p>
            <a:pPr lvl="1" eaLnBrk="1" hangingPunct="1">
              <a:buFont typeface="Arial" charset="0"/>
              <a:buChar char="•"/>
            </a:pPr>
            <a:r>
              <a:rPr lang="en-US" sz="1600"/>
              <a:t>Addition and subtraction are not useful operations (</a:t>
            </a:r>
            <a:r>
              <a:rPr lang="en-US" sz="1600">
                <a:solidFill>
                  <a:srgbClr val="FF0000"/>
                </a:solidFill>
              </a:rPr>
              <a:t>mean</a:t>
            </a:r>
            <a:r>
              <a:rPr lang="en-US" sz="1600"/>
              <a:t>)</a:t>
            </a:r>
          </a:p>
          <a:p>
            <a:pPr lvl="1" eaLnBrk="1" hangingPunct="1">
              <a:buFont typeface="Arial" charset="0"/>
              <a:buChar char="•"/>
            </a:pPr>
            <a:r>
              <a:rPr lang="en-US" sz="1600"/>
              <a:t>Subsetting and aggregating are problematic (</a:t>
            </a:r>
            <a:r>
              <a:rPr lang="en-US" sz="1600">
                <a:solidFill>
                  <a:srgbClr val="FF0000"/>
                </a:solidFill>
              </a:rPr>
              <a:t>Subcompositions</a:t>
            </a:r>
            <a:r>
              <a:rPr lang="en-US" sz="1600"/>
              <a:t>)</a:t>
            </a:r>
          </a:p>
          <a:p>
            <a:pPr lvl="1" eaLnBrk="1" hangingPunct="1">
              <a:buFont typeface="Arial" charset="0"/>
              <a:buChar char="•"/>
            </a:pPr>
            <a:r>
              <a:rPr lang="en-US" sz="1600"/>
              <a:t>Correlation and covariation are unreliable (</a:t>
            </a:r>
            <a:r>
              <a:rPr lang="en-US" sz="1600">
                <a:solidFill>
                  <a:srgbClr val="FF0000"/>
                </a:solidFill>
              </a:rPr>
              <a:t>ordination,clustering</a:t>
            </a:r>
            <a:r>
              <a:rPr lang="en-US" sz="1600"/>
              <a:t>)</a:t>
            </a:r>
          </a:p>
          <a:p>
            <a:pPr lvl="1" eaLnBrk="1" hangingPunct="1">
              <a:buFont typeface="Arial" charset="0"/>
              <a:buChar char="•"/>
            </a:pPr>
            <a:r>
              <a:rPr lang="en-US" sz="1600"/>
              <a:t>Scale dependence (</a:t>
            </a:r>
            <a:r>
              <a:rPr lang="en-US" sz="1600">
                <a:solidFill>
                  <a:srgbClr val="FF0000"/>
                </a:solidFill>
              </a:rPr>
              <a:t>Scale invariance</a:t>
            </a:r>
            <a:r>
              <a:rPr lang="en-US" sz="1600"/>
              <a:t>)</a:t>
            </a:r>
          </a:p>
          <a:p>
            <a:pPr lvl="1" eaLnBrk="1" hangingPunct="1">
              <a:buFont typeface="Arial" charset="0"/>
              <a:buChar char="•"/>
            </a:pPr>
            <a:r>
              <a:rPr lang="en-US" sz="1600"/>
              <a:t>Sparse data becomes an issue (</a:t>
            </a:r>
            <a:r>
              <a:rPr lang="en-US" sz="1600">
                <a:solidFill>
                  <a:srgbClr val="FF0000"/>
                </a:solidFill>
              </a:rPr>
              <a:t>what is a 0?</a:t>
            </a:r>
            <a:r>
              <a:rPr lang="en-US" sz="1600"/>
              <a:t>)</a:t>
            </a:r>
          </a:p>
          <a:p>
            <a:pPr lvl="1" eaLnBrk="1" hangingPunct="1">
              <a:buFont typeface="Arial" charset="0"/>
              <a:buChar char="•"/>
            </a:pPr>
            <a:r>
              <a:rPr lang="en-US" sz="1600"/>
              <a:t>Measurement error greatest at low count margin (</a:t>
            </a:r>
            <a:r>
              <a:rPr lang="en-US" sz="1600">
                <a:solidFill>
                  <a:srgbClr val="FF0000"/>
                </a:solidFill>
              </a:rPr>
              <a:t>precision</a:t>
            </a:r>
            <a:r>
              <a:rPr lang="en-US" sz="1600"/>
              <a:t>)</a:t>
            </a:r>
          </a:p>
          <a:p>
            <a:pPr eaLnBrk="1" hangingPunct="1">
              <a:buFont typeface="Arial" charset="0"/>
              <a:buChar char="•"/>
            </a:pPr>
            <a:r>
              <a:rPr lang="en-US"/>
              <a:t>Problem remains regardless of dimension</a:t>
            </a:r>
          </a:p>
          <a:p>
            <a:pPr lvl="1" eaLnBrk="1" hangingPunct="1">
              <a:buFont typeface="Arial" charset="0"/>
              <a:buChar char="•"/>
            </a:pPr>
            <a:r>
              <a:rPr lang="en-US" sz="1600"/>
              <a:t>It just ‘looks’ OK</a:t>
            </a:r>
          </a:p>
        </p:txBody>
      </p:sp>
      <p:sp>
        <p:nvSpPr>
          <p:cNvPr id="2" name="Footer Placeholder 1"/>
          <p:cNvSpPr>
            <a:spLocks noGrp="1"/>
          </p:cNvSpPr>
          <p:nvPr>
            <p:ph type="ftr" sz="quarter" idx="11"/>
          </p:nvPr>
        </p:nvSpPr>
        <p:spPr/>
        <p:txBody>
          <a:bodyPr/>
          <a:lstStyle/>
          <a:p>
            <a:pPr>
              <a:defRPr/>
            </a:pPr>
            <a:r>
              <a:rPr lang="it-IT" smtClean="0"/>
              <a:t>Carleton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26</a:t>
            </a:fld>
            <a:endParaRPr lang="en-US"/>
          </a:p>
        </p:txBody>
      </p:sp>
    </p:spTree>
    <p:extLst>
      <p:ext uri="{BB962C8B-B14F-4D97-AF65-F5344CB8AC3E}">
        <p14:creationId xmlns:p14="http://schemas.microsoft.com/office/powerpoint/2010/main" val="375001734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b="1" u="sng">
                <a:latin typeface="Calibri" charset="0"/>
              </a:rPr>
              <a:t>Only ratio information on simplex</a:t>
            </a:r>
          </a:p>
        </p:txBody>
      </p:sp>
      <p:sp>
        <p:nvSpPr>
          <p:cNvPr id="26" name="TextBox 25"/>
          <p:cNvSpPr txBox="1"/>
          <p:nvPr/>
        </p:nvSpPr>
        <p:spPr>
          <a:xfrm>
            <a:off x="1393825" y="3421063"/>
            <a:ext cx="6594475" cy="3078162"/>
          </a:xfrm>
          <a:prstGeom prst="rect">
            <a:avLst/>
          </a:prstGeom>
          <a:noFill/>
        </p:spPr>
        <p:txBody>
          <a:bodyPr>
            <a:spAutoFit/>
          </a:bodyPr>
          <a:lstStyle/>
          <a:p>
            <a:pPr algn="ctr" fontAlgn="auto">
              <a:spcBef>
                <a:spcPts val="0"/>
              </a:spcBef>
              <a:spcAft>
                <a:spcPts val="0"/>
              </a:spcAft>
              <a:defRPr/>
            </a:pPr>
            <a:r>
              <a:rPr lang="en-US" dirty="0">
                <a:latin typeface="+mn-lt"/>
                <a:ea typeface="+mn-ea"/>
                <a:cs typeface="+mn-cs"/>
              </a:rPr>
              <a:t>X = [ x</a:t>
            </a:r>
            <a:r>
              <a:rPr lang="en-US" baseline="-25000" dirty="0">
                <a:latin typeface="+mn-lt"/>
                <a:ea typeface="+mn-ea"/>
                <a:cs typeface="+mn-cs"/>
              </a:rPr>
              <a:t>1</a:t>
            </a:r>
            <a:r>
              <a:rPr lang="en-US" dirty="0">
                <a:latin typeface="+mn-lt"/>
                <a:ea typeface="+mn-ea"/>
                <a:cs typeface="+mn-cs"/>
              </a:rPr>
              <a:t>, x</a:t>
            </a:r>
            <a:r>
              <a:rPr lang="en-US" baseline="-25000" dirty="0">
                <a:latin typeface="+mn-lt"/>
                <a:ea typeface="+mn-ea"/>
                <a:cs typeface="+mn-cs"/>
              </a:rPr>
              <a:t>2</a:t>
            </a:r>
            <a:r>
              <a:rPr lang="en-US" dirty="0">
                <a:latin typeface="+mn-lt"/>
                <a:ea typeface="+mn-ea"/>
                <a:cs typeface="+mn-cs"/>
              </a:rPr>
              <a:t>, </a:t>
            </a:r>
            <a:r>
              <a:rPr lang="is-IS" dirty="0">
                <a:latin typeface="+mn-lt"/>
                <a:ea typeface="+mn-ea"/>
                <a:cs typeface="+mn-cs"/>
              </a:rPr>
              <a:t>… x</a:t>
            </a:r>
            <a:r>
              <a:rPr lang="is-IS" baseline="-25000" dirty="0">
                <a:latin typeface="+mn-lt"/>
                <a:ea typeface="+mn-ea"/>
                <a:cs typeface="+mn-cs"/>
              </a:rPr>
              <a:t>D</a:t>
            </a:r>
            <a:r>
              <a:rPr lang="is-IS" dirty="0">
                <a:latin typeface="+mn-lt"/>
                <a:ea typeface="+mn-ea"/>
                <a:cs typeface="+mn-cs"/>
              </a:rPr>
              <a:t> ], </a:t>
            </a:r>
            <a:r>
              <a:rPr lang="en-US" dirty="0" err="1"/>
              <a:t>g</a:t>
            </a:r>
            <a:r>
              <a:rPr lang="en-US" baseline="-25000" dirty="0" err="1"/>
              <a:t>X</a:t>
            </a:r>
            <a:r>
              <a:rPr lang="en-US" dirty="0"/>
              <a:t> = geometric mean of X</a:t>
            </a:r>
            <a:endParaRPr lang="is-IS" dirty="0"/>
          </a:p>
          <a:p>
            <a:pPr algn="ctr" fontAlgn="auto">
              <a:spcBef>
                <a:spcPts val="0"/>
              </a:spcBef>
              <a:spcAft>
                <a:spcPts val="0"/>
              </a:spcAft>
              <a:defRPr/>
            </a:pPr>
            <a:endParaRPr lang="is-IS" dirty="0">
              <a:latin typeface="+mn-lt"/>
              <a:ea typeface="+mn-ea"/>
              <a:cs typeface="+mn-cs"/>
            </a:endParaRPr>
          </a:p>
          <a:p>
            <a:pPr algn="ctr" fontAlgn="auto">
              <a:spcBef>
                <a:spcPts val="0"/>
              </a:spcBef>
              <a:spcAft>
                <a:spcPts val="0"/>
              </a:spcAft>
              <a:defRPr/>
            </a:pPr>
            <a:r>
              <a:rPr lang="en-US" b="1" dirty="0" err="1">
                <a:latin typeface="+mn-lt"/>
                <a:ea typeface="+mn-ea"/>
                <a:cs typeface="+mn-cs"/>
              </a:rPr>
              <a:t>clr</a:t>
            </a:r>
            <a:r>
              <a:rPr lang="en-US" b="1" dirty="0">
                <a:latin typeface="+mn-lt"/>
                <a:ea typeface="+mn-ea"/>
                <a:cs typeface="+mn-cs"/>
              </a:rPr>
              <a:t>(x) = [ log(x</a:t>
            </a:r>
            <a:r>
              <a:rPr lang="en-US" b="1" baseline="-25000" dirty="0">
                <a:latin typeface="+mn-lt"/>
                <a:ea typeface="+mn-ea"/>
                <a:cs typeface="+mn-cs"/>
              </a:rPr>
              <a:t>1</a:t>
            </a:r>
            <a:r>
              <a:rPr lang="en-US" b="1" dirty="0">
                <a:latin typeface="+mn-lt"/>
                <a:ea typeface="+mn-ea"/>
                <a:cs typeface="+mn-cs"/>
              </a:rPr>
              <a:t>/</a:t>
            </a:r>
            <a:r>
              <a:rPr lang="en-US" b="1" dirty="0" err="1">
                <a:latin typeface="+mn-lt"/>
                <a:ea typeface="+mn-ea"/>
                <a:cs typeface="+mn-cs"/>
              </a:rPr>
              <a:t>g</a:t>
            </a:r>
            <a:r>
              <a:rPr lang="en-US" b="1" baseline="-25000" dirty="0" err="1">
                <a:latin typeface="+mn-lt"/>
                <a:ea typeface="+mn-ea"/>
                <a:cs typeface="+mn-cs"/>
              </a:rPr>
              <a:t>X</a:t>
            </a:r>
            <a:r>
              <a:rPr lang="en-US" b="1" dirty="0">
                <a:latin typeface="+mn-lt"/>
                <a:ea typeface="+mn-ea"/>
                <a:cs typeface="+mn-cs"/>
              </a:rPr>
              <a:t>), log(x</a:t>
            </a:r>
            <a:r>
              <a:rPr lang="en-US" b="1" baseline="-25000" dirty="0">
                <a:latin typeface="+mn-lt"/>
                <a:ea typeface="+mn-ea"/>
                <a:cs typeface="+mn-cs"/>
              </a:rPr>
              <a:t>2</a:t>
            </a:r>
            <a:r>
              <a:rPr lang="en-US" b="1" dirty="0">
                <a:latin typeface="+mn-lt"/>
                <a:ea typeface="+mn-ea"/>
                <a:cs typeface="+mn-cs"/>
              </a:rPr>
              <a:t>/</a:t>
            </a:r>
            <a:r>
              <a:rPr lang="en-US" b="1" dirty="0" err="1">
                <a:latin typeface="+mn-lt"/>
                <a:ea typeface="+mn-ea"/>
                <a:cs typeface="+mn-cs"/>
              </a:rPr>
              <a:t>g</a:t>
            </a:r>
            <a:r>
              <a:rPr lang="en-US" b="1" baseline="-25000" dirty="0" err="1">
                <a:latin typeface="+mn-lt"/>
                <a:ea typeface="+mn-ea"/>
                <a:cs typeface="+mn-cs"/>
              </a:rPr>
              <a:t>X</a:t>
            </a:r>
            <a:r>
              <a:rPr lang="en-US" b="1" dirty="0">
                <a:latin typeface="+mn-lt"/>
                <a:ea typeface="+mn-ea"/>
                <a:cs typeface="+mn-cs"/>
              </a:rPr>
              <a:t>), </a:t>
            </a:r>
            <a:r>
              <a:rPr lang="is-IS" b="1" dirty="0">
                <a:latin typeface="+mn-lt"/>
                <a:ea typeface="+mn-ea"/>
                <a:cs typeface="+mn-cs"/>
              </a:rPr>
              <a:t>… log(x</a:t>
            </a:r>
            <a:r>
              <a:rPr lang="is-IS" b="1" baseline="-25000" dirty="0">
                <a:latin typeface="+mn-lt"/>
                <a:ea typeface="+mn-ea"/>
                <a:cs typeface="+mn-cs"/>
              </a:rPr>
              <a:t>D</a:t>
            </a:r>
            <a:r>
              <a:rPr lang="is-IS" b="1" dirty="0">
                <a:latin typeface="+mn-lt"/>
                <a:ea typeface="+mn-ea"/>
                <a:cs typeface="+mn-cs"/>
              </a:rPr>
              <a:t>/g</a:t>
            </a:r>
            <a:r>
              <a:rPr lang="is-IS" b="1" baseline="-25000" dirty="0">
                <a:latin typeface="+mn-lt"/>
                <a:ea typeface="+mn-ea"/>
                <a:cs typeface="+mn-cs"/>
              </a:rPr>
              <a:t>X</a:t>
            </a:r>
            <a:r>
              <a:rPr lang="is-IS" b="1" dirty="0">
                <a:latin typeface="+mn-lt"/>
                <a:ea typeface="+mn-ea"/>
                <a:cs typeface="+mn-cs"/>
              </a:rPr>
              <a:t>) ]</a:t>
            </a:r>
          </a:p>
          <a:p>
            <a:pPr fontAlgn="auto">
              <a:spcBef>
                <a:spcPts val="0"/>
              </a:spcBef>
              <a:spcAft>
                <a:spcPts val="0"/>
              </a:spcAft>
              <a:defRPr/>
            </a:pPr>
            <a:endParaRPr lang="is-IS" dirty="0">
              <a:latin typeface="+mn-lt"/>
              <a:ea typeface="+mn-ea"/>
              <a:cs typeface="+mn-cs"/>
            </a:endParaRPr>
          </a:p>
          <a:p>
            <a:pPr marL="285750" indent="-285750" fontAlgn="auto">
              <a:spcBef>
                <a:spcPts val="0"/>
              </a:spcBef>
              <a:spcAft>
                <a:spcPts val="0"/>
              </a:spcAft>
              <a:buFont typeface="Arial"/>
              <a:buChar char="•"/>
              <a:defRPr/>
            </a:pPr>
            <a:r>
              <a:rPr lang="en-CA" dirty="0">
                <a:latin typeface="+mn-lt"/>
                <a:ea typeface="+mn-ea"/>
                <a:cs typeface="+mn-cs"/>
              </a:rPr>
              <a:t>Measurements </a:t>
            </a:r>
            <a:r>
              <a:rPr lang="is-IS" dirty="0">
                <a:latin typeface="+mn-lt"/>
                <a:ea typeface="+mn-ea"/>
                <a:cs typeface="+mn-cs"/>
              </a:rPr>
              <a:t>are converted to ratios between parts</a:t>
            </a:r>
          </a:p>
          <a:p>
            <a:pPr marL="742950" lvl="1" indent="-285750" fontAlgn="auto">
              <a:spcBef>
                <a:spcPts val="0"/>
              </a:spcBef>
              <a:spcAft>
                <a:spcPts val="0"/>
              </a:spcAft>
              <a:buFont typeface="Courier New"/>
              <a:buChar char="o"/>
              <a:defRPr/>
            </a:pPr>
            <a:r>
              <a:rPr lang="is-IS" sz="1600" dirty="0">
                <a:latin typeface="+mn-lt"/>
                <a:ea typeface="+mn-ea"/>
                <a:cs typeface="+mn-cs"/>
              </a:rPr>
              <a:t>Abundance is not directly represented</a:t>
            </a:r>
          </a:p>
          <a:p>
            <a:pPr marL="742950" lvl="1" indent="-285750" fontAlgn="auto">
              <a:spcBef>
                <a:spcPts val="0"/>
              </a:spcBef>
              <a:spcAft>
                <a:spcPts val="0"/>
              </a:spcAft>
              <a:buFont typeface="Courier New"/>
              <a:buChar char="o"/>
              <a:defRPr/>
            </a:pPr>
            <a:r>
              <a:rPr lang="en-US" sz="1600" dirty="0">
                <a:latin typeface="+mn-lt"/>
                <a:ea typeface="+mn-ea"/>
                <a:cs typeface="+mn-cs"/>
              </a:rPr>
              <a:t>Values are now unconstrained</a:t>
            </a:r>
            <a:endParaRPr lang="is-IS" sz="1600" dirty="0">
              <a:latin typeface="+mn-lt"/>
              <a:ea typeface="+mn-ea"/>
              <a:cs typeface="+mn-cs"/>
            </a:endParaRPr>
          </a:p>
          <a:p>
            <a:pPr marL="285750" indent="-285750" fontAlgn="auto">
              <a:spcBef>
                <a:spcPts val="0"/>
              </a:spcBef>
              <a:spcAft>
                <a:spcPts val="0"/>
              </a:spcAft>
              <a:buFont typeface="Arial"/>
              <a:buChar char="•"/>
              <a:defRPr/>
            </a:pPr>
            <a:r>
              <a:rPr lang="is-IS" dirty="0">
                <a:latin typeface="+mn-lt"/>
                <a:ea typeface="+mn-ea"/>
                <a:cs typeface="+mn-cs"/>
              </a:rPr>
              <a:t>The clr correction is (~) scale invariant</a:t>
            </a:r>
          </a:p>
          <a:p>
            <a:pPr marL="285750" indent="-285750" fontAlgn="auto">
              <a:spcBef>
                <a:spcPts val="0"/>
              </a:spcBef>
              <a:spcAft>
                <a:spcPts val="0"/>
              </a:spcAft>
              <a:buFont typeface="Arial"/>
              <a:buChar char="•"/>
              <a:defRPr/>
            </a:pPr>
            <a:r>
              <a:rPr lang="is-IS" dirty="0">
                <a:latin typeface="+mn-lt"/>
                <a:ea typeface="+mn-ea"/>
                <a:cs typeface="+mn-cs"/>
              </a:rPr>
              <a:t>Must delete, estimate or replace 0 values</a:t>
            </a:r>
          </a:p>
          <a:p>
            <a:pPr marL="285750" indent="-285750" fontAlgn="auto">
              <a:spcBef>
                <a:spcPts val="0"/>
              </a:spcBef>
              <a:spcAft>
                <a:spcPts val="0"/>
              </a:spcAft>
              <a:buFont typeface="Arial"/>
              <a:buChar char="•"/>
              <a:defRPr/>
            </a:pPr>
            <a:r>
              <a:rPr lang="is-IS" dirty="0">
                <a:latin typeface="+mn-lt"/>
                <a:ea typeface="+mn-ea"/>
                <a:cs typeface="+mn-cs"/>
              </a:rPr>
              <a:t>Multivariate and most univariate methods valid</a:t>
            </a:r>
          </a:p>
          <a:p>
            <a:pPr marL="285750" indent="-285750" algn="r" fontAlgn="auto">
              <a:spcBef>
                <a:spcPts val="0"/>
              </a:spcBef>
              <a:spcAft>
                <a:spcPts val="0"/>
              </a:spcAft>
              <a:buFont typeface="Arial"/>
              <a:buChar char="•"/>
              <a:defRPr/>
            </a:pPr>
            <a:endParaRPr lang="en-US" dirty="0">
              <a:latin typeface="+mn-lt"/>
              <a:ea typeface="+mn-ea"/>
              <a:cs typeface="+mn-cs"/>
            </a:endParaRPr>
          </a:p>
        </p:txBody>
      </p:sp>
      <p:sp>
        <p:nvSpPr>
          <p:cNvPr id="15" name="TextBox 14"/>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33796" name="TextBox 1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3797"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33798"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33799"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45" name="TextBox 44"/>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46" name="TextBox 45"/>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47" name="TextBox 46"/>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48" name="TextBox 47"/>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49" name="TextBox 48"/>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50" name="TextBox 49"/>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pic>
        <p:nvPicPr>
          <p:cNvPr id="33806" name="Content Placeholder 27" descr="TLA_3D.pdf"/>
          <p:cNvPicPr>
            <a:picLocks noChangeAspect="1"/>
          </p:cNvPicPr>
          <p:nvPr/>
        </p:nvPicPr>
        <p:blipFill>
          <a:blip r:embed="rId3">
            <a:extLst>
              <a:ext uri="{28A0092B-C50C-407E-A947-70E740481C1C}">
                <a14:useLocalDpi xmlns:a14="http://schemas.microsoft.com/office/drawing/2010/main" val="0"/>
              </a:ext>
            </a:extLst>
          </a:blip>
          <a:srcRect t="-32494" b="-32494"/>
          <a:stretch>
            <a:fillRect/>
          </a:stretch>
        </p:blipFill>
        <p:spPr bwMode="auto">
          <a:xfrm>
            <a:off x="1587500" y="927100"/>
            <a:ext cx="5984875" cy="32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2" name="Footer Placeholder 1"/>
          <p:cNvSpPr>
            <a:spLocks noGrp="1"/>
          </p:cNvSpPr>
          <p:nvPr>
            <p:ph type="ftr" sz="quarter" idx="11"/>
          </p:nvPr>
        </p:nvSpPr>
        <p:spPr/>
        <p:txBody>
          <a:bodyPr/>
          <a:lstStyle/>
          <a:p>
            <a:pPr>
              <a:defRPr/>
            </a:pPr>
            <a:r>
              <a:rPr lang="it-IT" smtClean="0"/>
              <a:t>Carleton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27</a:t>
            </a:fld>
            <a:endParaRPr lang="en-US"/>
          </a:p>
        </p:txBody>
      </p:sp>
    </p:spTree>
    <p:extLst>
      <p:ext uri="{BB962C8B-B14F-4D97-AF65-F5344CB8AC3E}">
        <p14:creationId xmlns:p14="http://schemas.microsoft.com/office/powerpoint/2010/main" val="955757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atin typeface="Calibri" charset="0"/>
              </a:rPr>
              <a:t>The problem of 0</a:t>
            </a:r>
          </a:p>
        </p:txBody>
      </p:sp>
      <p:sp>
        <p:nvSpPr>
          <p:cNvPr id="3" name="Content Placeholder 2"/>
          <p:cNvSpPr>
            <a:spLocks noGrp="1"/>
          </p:cNvSpPr>
          <p:nvPr>
            <p:ph idx="1"/>
          </p:nvPr>
        </p:nvSpPr>
        <p:spPr/>
        <p:txBody>
          <a:bodyPr>
            <a:normAutofit fontScale="85000" lnSpcReduction="20000"/>
          </a:bodyPr>
          <a:lstStyle/>
          <a:p>
            <a:pPr>
              <a:defRPr/>
            </a:pPr>
            <a:r>
              <a:rPr lang="en-US" dirty="0" smtClean="0"/>
              <a:t>A count of 0 </a:t>
            </a:r>
            <a:r>
              <a:rPr lang="is-IS" dirty="0" smtClean="0"/>
              <a:t>…</a:t>
            </a:r>
            <a:r>
              <a:rPr lang="en-US" dirty="0" smtClean="0"/>
              <a:t> </a:t>
            </a:r>
          </a:p>
          <a:p>
            <a:pPr lvl="1">
              <a:defRPr/>
            </a:pPr>
            <a:r>
              <a:rPr lang="en-US" dirty="0" smtClean="0"/>
              <a:t>Essential 0: the variable can never be observed</a:t>
            </a:r>
          </a:p>
          <a:p>
            <a:pPr lvl="1">
              <a:defRPr/>
            </a:pPr>
            <a:r>
              <a:rPr lang="en-US" dirty="0" smtClean="0"/>
              <a:t>Structural 0: the variable can be observed but we missed it because of sampling</a:t>
            </a:r>
          </a:p>
          <a:p>
            <a:pPr lvl="1">
              <a:defRPr/>
            </a:pPr>
            <a:endParaRPr lang="en-US" dirty="0" smtClean="0"/>
          </a:p>
          <a:p>
            <a:pPr>
              <a:defRPr/>
            </a:pPr>
            <a:r>
              <a:rPr lang="en-US" dirty="0" smtClean="0"/>
              <a:t>Compositional </a:t>
            </a:r>
            <a:r>
              <a:rPr lang="en-US" dirty="0"/>
              <a:t>0 replacement </a:t>
            </a:r>
            <a:r>
              <a:rPr lang="en-US" dirty="0" smtClean="0"/>
              <a:t>strategies</a:t>
            </a:r>
          </a:p>
          <a:p>
            <a:pPr lvl="1">
              <a:defRPr/>
            </a:pPr>
            <a:r>
              <a:rPr lang="en-US" dirty="0" smtClean="0"/>
              <a:t>Remove essential 0 values</a:t>
            </a:r>
          </a:p>
          <a:p>
            <a:pPr lvl="1">
              <a:defRPr/>
            </a:pPr>
            <a:r>
              <a:rPr lang="en-US" dirty="0" smtClean="0"/>
              <a:t>Replace or estimate structural 0 values</a:t>
            </a:r>
            <a:endParaRPr lang="en-US" dirty="0"/>
          </a:p>
          <a:p>
            <a:pPr lvl="2">
              <a:defRPr/>
            </a:pPr>
            <a:r>
              <a:rPr lang="en-US" dirty="0"/>
              <a:t>Prior to </a:t>
            </a:r>
            <a:r>
              <a:rPr lang="en-US" dirty="0" err="1"/>
              <a:t>clr</a:t>
            </a:r>
            <a:r>
              <a:rPr lang="en-US" dirty="0"/>
              <a:t> transformation</a:t>
            </a:r>
          </a:p>
          <a:p>
            <a:pPr lvl="2">
              <a:defRPr/>
            </a:pPr>
            <a:r>
              <a:rPr lang="en-US" dirty="0"/>
              <a:t>Best approaches are Bayesian but an open </a:t>
            </a:r>
            <a:r>
              <a:rPr lang="en-US" dirty="0" smtClean="0"/>
              <a:t>problem</a:t>
            </a:r>
          </a:p>
          <a:p>
            <a:pPr lvl="1">
              <a:defRPr/>
            </a:pPr>
            <a:r>
              <a:rPr lang="en-US" dirty="0" smtClean="0"/>
              <a:t>Problem is of great theoretical interest, but practically has little effect if the analyst is aware of, and can recognize, pathologies associated with 0 count features</a:t>
            </a:r>
            <a:endParaRPr lang="en-US" dirty="0"/>
          </a:p>
          <a:p>
            <a:pPr>
              <a:defRPr/>
            </a:pPr>
            <a:endParaRPr lang="en-US" sz="2800" dirty="0"/>
          </a:p>
        </p:txBody>
      </p:sp>
      <p:sp>
        <p:nvSpPr>
          <p:cNvPr id="4" name="Footer Placeholder 3"/>
          <p:cNvSpPr>
            <a:spLocks noGrp="1"/>
          </p:cNvSpPr>
          <p:nvPr>
            <p:ph type="ftr" sz="quarter" idx="11"/>
          </p:nvPr>
        </p:nvSpPr>
        <p:spPr/>
        <p:txBody>
          <a:bodyPr/>
          <a:lstStyle/>
          <a:p>
            <a:pPr>
              <a:defRPr/>
            </a:pPr>
            <a:r>
              <a:rPr lang="it-IT" smtClean="0"/>
              <a:t>Carleton 2017</a:t>
            </a:r>
            <a:endParaRPr lang="en-US"/>
          </a:p>
        </p:txBody>
      </p:sp>
      <p:sp>
        <p:nvSpPr>
          <p:cNvPr id="35844"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Slide Number Placeholder 1"/>
          <p:cNvSpPr>
            <a:spLocks noGrp="1"/>
          </p:cNvSpPr>
          <p:nvPr>
            <p:ph type="sldNum" sz="quarter" idx="12"/>
          </p:nvPr>
        </p:nvSpPr>
        <p:spPr/>
        <p:txBody>
          <a:bodyPr/>
          <a:lstStyle/>
          <a:p>
            <a:fld id="{036A4F32-D8F5-904E-A7D6-B365240E48F9}" type="slidenum">
              <a:rPr lang="en-US" smtClean="0"/>
              <a:t>28</a:t>
            </a:fld>
            <a:endParaRPr lang="en-US"/>
          </a:p>
        </p:txBody>
      </p:sp>
      <p:sp>
        <p:nvSpPr>
          <p:cNvPr id="7" name="TextBox 6"/>
          <p:cNvSpPr txBox="1"/>
          <p:nvPr/>
        </p:nvSpPr>
        <p:spPr>
          <a:xfrm>
            <a:off x="6207125" y="6037263"/>
            <a:ext cx="1865790" cy="461665"/>
          </a:xfrm>
          <a:prstGeom prst="rect">
            <a:avLst/>
          </a:prstGeom>
          <a:noFill/>
        </p:spPr>
        <p:txBody>
          <a:bodyPr wrap="none">
            <a:spAutoFit/>
          </a:bodyPr>
          <a:lstStyle/>
          <a:p>
            <a:pPr>
              <a:defRPr/>
            </a:pPr>
            <a:r>
              <a:rPr lang="en-US" sz="1200" dirty="0" err="1" smtClean="0">
                <a:solidFill>
                  <a:schemeClr val="tx1">
                    <a:lumMod val="50000"/>
                    <a:lumOff val="50000"/>
                  </a:schemeClr>
                </a:solidFill>
              </a:rPr>
              <a:t>Fernandes</a:t>
            </a:r>
            <a:r>
              <a:rPr lang="en-US" sz="1200" dirty="0" smtClean="0">
                <a:solidFill>
                  <a:schemeClr val="tx1">
                    <a:lumMod val="50000"/>
                    <a:lumOff val="50000"/>
                  </a:schemeClr>
                </a:solidFill>
              </a:rPr>
              <a:t> 2013,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ONE</a:t>
            </a:r>
            <a:endParaRPr lang="en-US" sz="1200" dirty="0">
              <a:solidFill>
                <a:schemeClr val="tx1">
                  <a:lumMod val="50000"/>
                  <a:lumOff val="50000"/>
                </a:schemeClr>
              </a:solidFill>
            </a:endParaRPr>
          </a:p>
          <a:p>
            <a:pPr>
              <a:defRPr/>
            </a:pPr>
            <a:r>
              <a:rPr lang="en-US" sz="1200" dirty="0" smtClean="0">
                <a:solidFill>
                  <a:schemeClr val="tx1">
                    <a:lumMod val="50000"/>
                    <a:lumOff val="50000"/>
                  </a:schemeClr>
                </a:solidFill>
              </a:rPr>
              <a:t>Gloor 2016, Aus. J. Stats.</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416700260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Advantages of tools based on </a:t>
            </a:r>
            <a:r>
              <a:rPr lang="en-US" b="1" u="sng" dirty="0" smtClean="0">
                <a:solidFill>
                  <a:schemeClr val="accent2">
                    <a:lumMod val="50000"/>
                  </a:schemeClr>
                </a:solidFill>
                <a:ea typeface="+mj-ea"/>
                <a:cs typeface="+mj-cs"/>
              </a:rPr>
              <a:t>variance of the ratios</a:t>
            </a:r>
            <a:r>
              <a:rPr lang="en-US" dirty="0" smtClean="0">
                <a:ea typeface="+mj-ea"/>
                <a:cs typeface="+mj-cs"/>
              </a:rPr>
              <a:t> between parts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29</a:t>
            </a:fld>
            <a:endParaRPr lang="en-US"/>
          </a:p>
        </p:txBody>
      </p:sp>
    </p:spTree>
    <p:extLst>
      <p:ext uri="{BB962C8B-B14F-4D97-AF65-F5344CB8AC3E}">
        <p14:creationId xmlns:p14="http://schemas.microsoft.com/office/powerpoint/2010/main" val="8531217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Microbiome</a:t>
            </a:r>
            <a:r>
              <a:rPr lang="en-US" dirty="0" smtClean="0"/>
              <a:t> analysis is easy</a:t>
            </a:r>
            <a:endParaRPr lang="en-US" dirty="0"/>
          </a:p>
        </p:txBody>
      </p:sp>
      <p:pic>
        <p:nvPicPr>
          <p:cNvPr id="5" name="Picture 4"/>
          <p:cNvPicPr>
            <a:picLocks noChangeAspect="1"/>
          </p:cNvPicPr>
          <p:nvPr/>
        </p:nvPicPr>
        <p:blipFill>
          <a:blip r:embed="rId2"/>
          <a:stretch>
            <a:fillRect/>
          </a:stretch>
        </p:blipFill>
        <p:spPr>
          <a:xfrm>
            <a:off x="4914376" y="1541652"/>
            <a:ext cx="3944062" cy="1497283"/>
          </a:xfrm>
          <a:prstGeom prst="rect">
            <a:avLst/>
          </a:prstGeom>
        </p:spPr>
      </p:pic>
      <p:pic>
        <p:nvPicPr>
          <p:cNvPr id="4" name="Content Placeholder 3"/>
          <p:cNvPicPr>
            <a:picLocks noGrp="1" noChangeAspect="1"/>
          </p:cNvPicPr>
          <p:nvPr>
            <p:ph idx="1"/>
          </p:nvPr>
        </p:nvPicPr>
        <p:blipFill rotWithShape="1">
          <a:blip r:embed="rId3"/>
          <a:srcRect l="-1086" r="-949"/>
          <a:stretch/>
        </p:blipFill>
        <p:spPr>
          <a:xfrm>
            <a:off x="457200" y="1775918"/>
            <a:ext cx="4457176" cy="4525963"/>
          </a:xfrm>
        </p:spPr>
      </p:pic>
      <p:sp>
        <p:nvSpPr>
          <p:cNvPr id="3" name="TextBox 2"/>
          <p:cNvSpPr txBox="1"/>
          <p:nvPr/>
        </p:nvSpPr>
        <p:spPr>
          <a:xfrm>
            <a:off x="5527537" y="4009569"/>
            <a:ext cx="3043339" cy="923330"/>
          </a:xfrm>
          <a:prstGeom prst="rect">
            <a:avLst/>
          </a:prstGeom>
          <a:noFill/>
        </p:spPr>
        <p:txBody>
          <a:bodyPr wrap="square" rtlCol="0">
            <a:spAutoFit/>
          </a:bodyPr>
          <a:lstStyle/>
          <a:p>
            <a:r>
              <a:rPr lang="en-US" b="1" dirty="0" smtClean="0"/>
              <a:t>Especially if you don’t care if the answer you got is right, reproducible or relevant</a:t>
            </a:r>
          </a:p>
        </p:txBody>
      </p:sp>
      <p:sp>
        <p:nvSpPr>
          <p:cNvPr id="6" name="Footer Placeholder 5"/>
          <p:cNvSpPr>
            <a:spLocks noGrp="1"/>
          </p:cNvSpPr>
          <p:nvPr>
            <p:ph type="ftr" sz="quarter" idx="11"/>
          </p:nvPr>
        </p:nvSpPr>
        <p:spPr/>
        <p:txBody>
          <a:bodyPr/>
          <a:lstStyle/>
          <a:p>
            <a:r>
              <a:rPr lang="it-IT" smtClean="0"/>
              <a:t>Carleton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3</a:t>
            </a:fld>
            <a:endParaRPr lang="en-US"/>
          </a:p>
        </p:txBody>
      </p:sp>
      <p:pic>
        <p:nvPicPr>
          <p:cNvPr id="9" name="Picture 8"/>
          <p:cNvPicPr>
            <a:picLocks noChangeAspect="1"/>
          </p:cNvPicPr>
          <p:nvPr/>
        </p:nvPicPr>
        <p:blipFill>
          <a:blip r:embed="rId4"/>
          <a:stretch>
            <a:fillRect/>
          </a:stretch>
        </p:blipFill>
        <p:spPr>
          <a:xfrm>
            <a:off x="1550069" y="508000"/>
            <a:ext cx="5902826" cy="5946407"/>
          </a:xfrm>
          <a:prstGeom prst="rect">
            <a:avLst/>
          </a:prstGeom>
        </p:spPr>
      </p:pic>
    </p:spTree>
    <p:extLst>
      <p:ext uri="{BB962C8B-B14F-4D97-AF65-F5344CB8AC3E}">
        <p14:creationId xmlns:p14="http://schemas.microsoft.com/office/powerpoint/2010/main" val="37186740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The gut </a:t>
            </a:r>
            <a:r>
              <a:rPr lang="en-US" sz="3200" b="1" dirty="0" err="1"/>
              <a:t>microbiota</a:t>
            </a:r>
            <a:r>
              <a:rPr lang="en-US" sz="3200" b="1" dirty="0"/>
              <a:t> of healthy aged Chinese is similar to the healthy young</a:t>
            </a:r>
            <a:r>
              <a:rPr lang="en-CA" sz="3200" dirty="0"/>
              <a:t/>
            </a:r>
            <a:br>
              <a:rPr lang="en-CA" sz="3200" dirty="0"/>
            </a:br>
            <a:endParaRPr lang="en-US" sz="3200" dirty="0"/>
          </a:p>
        </p:txBody>
      </p:sp>
      <p:sp>
        <p:nvSpPr>
          <p:cNvPr id="3" name="Content Placeholder 2"/>
          <p:cNvSpPr>
            <a:spLocks noGrp="1"/>
          </p:cNvSpPr>
          <p:nvPr>
            <p:ph idx="1"/>
          </p:nvPr>
        </p:nvSpPr>
        <p:spPr/>
        <p:txBody>
          <a:bodyPr>
            <a:normAutofit fontScale="92500" lnSpcReduction="20000"/>
          </a:bodyPr>
          <a:lstStyle/>
          <a:p>
            <a:r>
              <a:rPr lang="en-US" dirty="0" smtClean="0"/>
              <a:t>Examined gut </a:t>
            </a:r>
            <a:r>
              <a:rPr lang="en-US" dirty="0" err="1" smtClean="0"/>
              <a:t>microbiota</a:t>
            </a:r>
            <a:r>
              <a:rPr lang="en-US" dirty="0" smtClean="0"/>
              <a:t> of over 1000 inter-generationally healthy Chinese</a:t>
            </a:r>
          </a:p>
          <a:p>
            <a:pPr lvl="1"/>
            <a:r>
              <a:rPr lang="en-US" dirty="0" smtClean="0"/>
              <a:t>Community collected</a:t>
            </a:r>
          </a:p>
          <a:p>
            <a:pPr lvl="1"/>
            <a:r>
              <a:rPr lang="en-US" dirty="0" smtClean="0"/>
              <a:t>Processed at </a:t>
            </a:r>
            <a:r>
              <a:rPr lang="en-US" dirty="0" err="1" smtClean="0"/>
              <a:t>Tianyi</a:t>
            </a:r>
            <a:r>
              <a:rPr lang="en-US" dirty="0" smtClean="0"/>
              <a:t> Health Sciences Institute</a:t>
            </a:r>
          </a:p>
          <a:p>
            <a:pPr marL="514350" indent="-457200"/>
            <a:r>
              <a:rPr lang="en-US" dirty="0" smtClean="0"/>
              <a:t>Exclusion/Inclusion criteria:</a:t>
            </a:r>
          </a:p>
          <a:p>
            <a:pPr marL="914400" lvl="1" indent="-457200"/>
            <a:r>
              <a:rPr lang="en-US" dirty="0" smtClean="0"/>
              <a:t>Smoking, drinking, mood disorders, no chronic disease, no prescription medication or antibiotics for last 3 months, no personal or family disease history (cardiovascular, gastrointestinal, metabolic, neurological, respiratory, cancer)</a:t>
            </a:r>
          </a:p>
          <a:p>
            <a:pPr marL="914400" lvl="1" indent="-457200"/>
            <a:r>
              <a:rPr lang="en-US" dirty="0" smtClean="0"/>
              <a:t>Willing to donate sample, parents and grandparents lived to &gt;80yo (if under age 30)</a:t>
            </a:r>
          </a:p>
          <a:p>
            <a:pPr marL="914400" lvl="1" indent="-457200"/>
            <a:endParaRPr lang="en-US" dirty="0" smtClean="0"/>
          </a:p>
          <a:p>
            <a:endParaRPr lang="en-US" dirty="0"/>
          </a:p>
        </p:txBody>
      </p:sp>
      <p:sp>
        <p:nvSpPr>
          <p:cNvPr id="4" name="Footer Placeholder 3"/>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30</a:t>
            </a:fld>
            <a:endParaRPr lang="en-US"/>
          </a:p>
        </p:txBody>
      </p:sp>
    </p:spTree>
    <p:extLst>
      <p:ext uri="{BB962C8B-B14F-4D97-AF65-F5344CB8AC3E}">
        <p14:creationId xmlns:p14="http://schemas.microsoft.com/office/powerpoint/2010/main" val="18124034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The gut </a:t>
            </a:r>
            <a:r>
              <a:rPr lang="en-US" sz="3200" b="1" dirty="0" err="1"/>
              <a:t>microbiota</a:t>
            </a:r>
            <a:r>
              <a:rPr lang="en-US" sz="3200" b="1" dirty="0"/>
              <a:t> of healthy aged Chinese is similar to the healthy young</a:t>
            </a:r>
            <a:r>
              <a:rPr lang="en-CA" sz="3200" dirty="0"/>
              <a:t/>
            </a:r>
            <a:br>
              <a:rPr lang="en-CA" sz="3200" dirty="0"/>
            </a:br>
            <a:endParaRPr lang="en-US" sz="3200" dirty="0"/>
          </a:p>
        </p:txBody>
      </p:sp>
      <p:pic>
        <p:nvPicPr>
          <p:cNvPr id="4" name="Content Placeholder 3" descr="fig1a-1.pdf"/>
          <p:cNvPicPr>
            <a:picLocks noGrp="1" noChangeAspect="1"/>
          </p:cNvPicPr>
          <p:nvPr>
            <p:ph idx="1"/>
          </p:nvPr>
        </p:nvPicPr>
        <p:blipFill>
          <a:blip r:embed="rId2">
            <a:extLst>
              <a:ext uri="{28A0092B-C50C-407E-A947-70E740481C1C}">
                <a14:useLocalDpi xmlns:a14="http://schemas.microsoft.com/office/drawing/2010/main" val="0"/>
              </a:ext>
            </a:extLst>
          </a:blip>
          <a:srcRect t="2860" b="2860"/>
          <a:stretch>
            <a:fillRect/>
          </a:stretch>
        </p:blipFill>
        <p:spPr/>
      </p:pic>
      <p:sp>
        <p:nvSpPr>
          <p:cNvPr id="3" name="Footer Placeholder 2"/>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31</a:t>
            </a:fld>
            <a:endParaRPr lang="en-US"/>
          </a:p>
        </p:txBody>
      </p:sp>
    </p:spTree>
    <p:extLst>
      <p:ext uri="{BB962C8B-B14F-4D97-AF65-F5344CB8AC3E}">
        <p14:creationId xmlns:p14="http://schemas.microsoft.com/office/powerpoint/2010/main" val="425786809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Imperturbable	</a:t>
            </a:r>
            <a:endParaRPr lang="en-US" dirty="0"/>
          </a:p>
        </p:txBody>
      </p:sp>
      <p:pic>
        <p:nvPicPr>
          <p:cNvPr id="4" name="Content Placeholder 3" descr="deep_shallow-1.pdf"/>
          <p:cNvPicPr>
            <a:picLocks noGrp="1" noChangeAspect="1"/>
          </p:cNvPicPr>
          <p:nvPr>
            <p:ph idx="1"/>
          </p:nvPr>
        </p:nvPicPr>
        <p:blipFill>
          <a:blip r:embed="rId2">
            <a:extLst>
              <a:ext uri="{28A0092B-C50C-407E-A947-70E740481C1C}">
                <a14:useLocalDpi xmlns:a14="http://schemas.microsoft.com/office/drawing/2010/main" val="0"/>
              </a:ext>
            </a:extLst>
          </a:blip>
          <a:srcRect t="-413" b="-413"/>
          <a:stretch>
            <a:fillRect/>
          </a:stretch>
        </p:blipFill>
        <p:spPr>
          <a:xfrm>
            <a:off x="457200" y="1592213"/>
            <a:ext cx="8229600" cy="4525963"/>
          </a:xfrm>
        </p:spPr>
      </p:pic>
      <p:sp>
        <p:nvSpPr>
          <p:cNvPr id="3" name="Footer Placeholder 2"/>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32</a:t>
            </a:fld>
            <a:endParaRPr lang="en-US"/>
          </a:p>
        </p:txBody>
      </p:sp>
    </p:spTree>
    <p:extLst>
      <p:ext uri="{BB962C8B-B14F-4D97-AF65-F5344CB8AC3E}">
        <p14:creationId xmlns:p14="http://schemas.microsoft.com/office/powerpoint/2010/main" val="28910224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Sex independent	</a:t>
            </a:r>
            <a:endParaRPr lang="en-US" dirty="0"/>
          </a:p>
        </p:txBody>
      </p:sp>
      <p:pic>
        <p:nvPicPr>
          <p:cNvPr id="4" name="Content Placeholder 3" descr="sex-1.pdf"/>
          <p:cNvPicPr>
            <a:picLocks noGrp="1" noChangeAspect="1"/>
          </p:cNvPicPr>
          <p:nvPr>
            <p:ph idx="1"/>
          </p:nvPr>
        </p:nvPicPr>
        <p:blipFill>
          <a:blip r:embed="rId2">
            <a:extLst>
              <a:ext uri="{28A0092B-C50C-407E-A947-70E740481C1C}">
                <a14:useLocalDpi xmlns:a14="http://schemas.microsoft.com/office/drawing/2010/main" val="0"/>
              </a:ext>
            </a:extLst>
          </a:blip>
          <a:srcRect t="-413" b="-413"/>
          <a:stretch>
            <a:fillRect/>
          </a:stretch>
        </p:blipFill>
        <p:spPr/>
      </p:pic>
      <p:sp>
        <p:nvSpPr>
          <p:cNvPr id="3" name="Footer Placeholder 2"/>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33</a:t>
            </a:fld>
            <a:endParaRPr lang="en-US"/>
          </a:p>
        </p:txBody>
      </p:sp>
    </p:spTree>
    <p:extLst>
      <p:ext uri="{BB962C8B-B14F-4D97-AF65-F5344CB8AC3E}">
        <p14:creationId xmlns:p14="http://schemas.microsoft.com/office/powerpoint/2010/main" val="293035840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OTUs vs. Genera</a:t>
            </a:r>
            <a:endParaRPr lang="en-US" dirty="0"/>
          </a:p>
        </p:txBody>
      </p:sp>
      <p:pic>
        <p:nvPicPr>
          <p:cNvPr id="4" name="Content Placeholder 3" descr="fig3-1.pdf"/>
          <p:cNvPicPr>
            <a:picLocks noGrp="1" noChangeAspect="1"/>
          </p:cNvPicPr>
          <p:nvPr>
            <p:ph idx="1"/>
          </p:nvPr>
        </p:nvPicPr>
        <p:blipFill>
          <a:blip r:embed="rId2">
            <a:extLst>
              <a:ext uri="{28A0092B-C50C-407E-A947-70E740481C1C}">
                <a14:useLocalDpi xmlns:a14="http://schemas.microsoft.com/office/drawing/2010/main" val="0"/>
              </a:ext>
            </a:extLst>
          </a:blip>
          <a:srcRect l="-1952" r="-1952"/>
          <a:stretch>
            <a:fillRect/>
          </a:stretch>
        </p:blipFill>
        <p:spPr/>
      </p:pic>
      <p:sp>
        <p:nvSpPr>
          <p:cNvPr id="3" name="Footer Placeholder 2"/>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34</a:t>
            </a:fld>
            <a:endParaRPr lang="en-US"/>
          </a:p>
        </p:txBody>
      </p:sp>
    </p:spTree>
    <p:extLst>
      <p:ext uri="{BB962C8B-B14F-4D97-AF65-F5344CB8AC3E}">
        <p14:creationId xmlns:p14="http://schemas.microsoft.com/office/powerpoint/2010/main" val="310046090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OTUs vs. other levels</a:t>
            </a:r>
            <a:endParaRPr lang="en-US" dirty="0"/>
          </a:p>
        </p:txBody>
      </p:sp>
      <p:pic>
        <p:nvPicPr>
          <p:cNvPr id="4" name="Content Placeholder 3" descr="fig7-1.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09" r="-552"/>
          <a:stretch/>
        </p:blipFill>
        <p:spPr>
          <a:xfrm>
            <a:off x="457200" y="1600200"/>
            <a:ext cx="3961935" cy="4525963"/>
          </a:xfrm>
        </p:spPr>
      </p:pic>
      <p:sp>
        <p:nvSpPr>
          <p:cNvPr id="3" name="Footer Placeholder 2"/>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35</a:t>
            </a:fld>
            <a:endParaRPr lang="en-US"/>
          </a:p>
        </p:txBody>
      </p:sp>
      <p:sp>
        <p:nvSpPr>
          <p:cNvPr id="6" name="TextBox 5"/>
          <p:cNvSpPr txBox="1"/>
          <p:nvPr/>
        </p:nvSpPr>
        <p:spPr>
          <a:xfrm>
            <a:off x="5285414" y="2433268"/>
            <a:ext cx="3401386" cy="3416320"/>
          </a:xfrm>
          <a:prstGeom prst="rect">
            <a:avLst/>
          </a:prstGeom>
          <a:noFill/>
        </p:spPr>
        <p:txBody>
          <a:bodyPr wrap="square" rtlCol="0">
            <a:spAutoFit/>
          </a:bodyPr>
          <a:lstStyle/>
          <a:p>
            <a:r>
              <a:rPr lang="en-US" dirty="0" smtClean="0"/>
              <a:t>Association between individual OTUs and group membership generally weaker with larger group</a:t>
            </a:r>
          </a:p>
          <a:p>
            <a:endParaRPr lang="en-US" dirty="0"/>
          </a:p>
          <a:p>
            <a:r>
              <a:rPr lang="en-US" dirty="0" err="1" smtClean="0"/>
              <a:t>Bacteriodetes</a:t>
            </a:r>
            <a:r>
              <a:rPr lang="en-US" dirty="0" smtClean="0"/>
              <a:t> and </a:t>
            </a:r>
            <a:r>
              <a:rPr lang="en-US" dirty="0" err="1" smtClean="0"/>
              <a:t>Actinobacteria</a:t>
            </a:r>
            <a:r>
              <a:rPr lang="en-US" dirty="0" smtClean="0"/>
              <a:t> most cohesive phyla, and in opposite direction. Largely </a:t>
            </a:r>
            <a:r>
              <a:rPr lang="en-US" i="1" dirty="0" err="1"/>
              <a:t>Bacteriodes</a:t>
            </a:r>
            <a:r>
              <a:rPr lang="en-US" dirty="0"/>
              <a:t> </a:t>
            </a:r>
            <a:r>
              <a:rPr lang="en-US" dirty="0" smtClean="0"/>
              <a:t>+ </a:t>
            </a:r>
            <a:r>
              <a:rPr lang="en-US" i="1" dirty="0" err="1" smtClean="0"/>
              <a:t>Prevotella</a:t>
            </a:r>
            <a:r>
              <a:rPr lang="en-US" i="1" dirty="0" smtClean="0"/>
              <a:t> </a:t>
            </a:r>
            <a:r>
              <a:rPr lang="en-US" dirty="0" smtClean="0"/>
              <a:t>and </a:t>
            </a:r>
            <a:r>
              <a:rPr lang="en-US" i="1" dirty="0" err="1" smtClean="0"/>
              <a:t>Bifidobacteria</a:t>
            </a:r>
            <a:r>
              <a:rPr lang="en-US" dirty="0" smtClean="0"/>
              <a:t> moving the pile.</a:t>
            </a:r>
          </a:p>
          <a:p>
            <a:endParaRPr lang="en-US" dirty="0"/>
          </a:p>
          <a:p>
            <a:endParaRPr lang="en-US" dirty="0"/>
          </a:p>
        </p:txBody>
      </p:sp>
    </p:spTree>
    <p:extLst>
      <p:ext uri="{BB962C8B-B14F-4D97-AF65-F5344CB8AC3E}">
        <p14:creationId xmlns:p14="http://schemas.microsoft.com/office/powerpoint/2010/main" val="32662851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Association</a:t>
            </a:r>
            <a:endParaRPr lang="en-US" dirty="0"/>
          </a:p>
        </p:txBody>
      </p:sp>
      <p:pic>
        <p:nvPicPr>
          <p:cNvPr id="4" name="Content Placeholder 3" descr="fig2-1.pdf"/>
          <p:cNvPicPr>
            <a:picLocks noGrp="1" noChangeAspect="1"/>
          </p:cNvPicPr>
          <p:nvPr>
            <p:ph idx="1"/>
          </p:nvPr>
        </p:nvPicPr>
        <p:blipFill>
          <a:blip r:embed="rId2">
            <a:extLst>
              <a:ext uri="{28A0092B-C50C-407E-A947-70E740481C1C}">
                <a14:useLocalDpi xmlns:a14="http://schemas.microsoft.com/office/drawing/2010/main" val="0"/>
              </a:ext>
            </a:extLst>
          </a:blip>
          <a:srcRect l="-3034" r="-3034"/>
          <a:stretch>
            <a:fillRect/>
          </a:stretch>
        </p:blipFill>
        <p:spPr/>
      </p:pic>
      <p:sp>
        <p:nvSpPr>
          <p:cNvPr id="3" name="Footer Placeholder 2"/>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36</a:t>
            </a:fld>
            <a:endParaRPr lang="en-US"/>
          </a:p>
        </p:txBody>
      </p:sp>
    </p:spTree>
    <p:extLst>
      <p:ext uri="{BB962C8B-B14F-4D97-AF65-F5344CB8AC3E}">
        <p14:creationId xmlns:p14="http://schemas.microsoft.com/office/powerpoint/2010/main" val="39658365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05888100"/>
              </p:ext>
            </p:extLst>
          </p:nvPr>
        </p:nvGraphicFramePr>
        <p:xfrm>
          <a:off x="457200" y="1600200"/>
          <a:ext cx="8229600" cy="357631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a:t>
                      </a:r>
                      <a:endParaRPr lang="en-US" dirty="0"/>
                    </a:p>
                  </a:txBody>
                  <a:tcPr>
                    <a:solidFill>
                      <a:schemeClr val="accent2"/>
                    </a:solidFill>
                  </a:tcPr>
                </a:tc>
                <a:tc>
                  <a:txBody>
                    <a:bodyPr/>
                    <a:lstStyle/>
                    <a:p>
                      <a:r>
                        <a:rPr lang="en-US" dirty="0" err="1" smtClean="0"/>
                        <a:t>CoDa</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Usually</a:t>
                      </a:r>
                      <a:r>
                        <a:rPr lang="en-US" baseline="0" dirty="0" smtClean="0"/>
                        <a:t> rarest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least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37</a:t>
            </a:fld>
            <a:endParaRPr lang="en-US"/>
          </a:p>
        </p:txBody>
      </p:sp>
    </p:spTree>
    <p:extLst>
      <p:ext uri="{BB962C8B-B14F-4D97-AF65-F5344CB8AC3E}">
        <p14:creationId xmlns:p14="http://schemas.microsoft.com/office/powerpoint/2010/main" val="42907382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CoDa</a:t>
            </a:r>
            <a:endParaRPr lang="en-US" dirty="0" smtClean="0"/>
          </a:p>
          <a:p>
            <a:pPr lvl="1"/>
            <a:r>
              <a:rPr lang="en-US" dirty="0" smtClean="0"/>
              <a:t>Correlation metrics (Vera, </a:t>
            </a:r>
            <a:r>
              <a:rPr lang="en-US" dirty="0" err="1" smtClean="0"/>
              <a:t>Juanjo</a:t>
            </a:r>
            <a:r>
              <a:rPr lang="en-US" dirty="0" smtClean="0"/>
              <a:t>)</a:t>
            </a:r>
          </a:p>
          <a:p>
            <a:pPr lvl="1"/>
            <a:r>
              <a:rPr lang="en-US" dirty="0" smtClean="0"/>
              <a:t>0 replacement strategies and methods (center)</a:t>
            </a:r>
          </a:p>
          <a:p>
            <a:pPr lvl="1"/>
            <a:r>
              <a:rPr lang="en-US" dirty="0" smtClean="0"/>
              <a:t>Linear models on </a:t>
            </a:r>
            <a:r>
              <a:rPr lang="en-US" dirty="0" err="1" smtClean="0"/>
              <a:t>CoDa</a:t>
            </a:r>
            <a:r>
              <a:rPr lang="en-US" dirty="0" smtClean="0"/>
              <a:t> (ALDEx2, </a:t>
            </a:r>
            <a:r>
              <a:rPr lang="en-US" dirty="0" err="1" smtClean="0"/>
              <a:t>CoDaSeq</a:t>
            </a:r>
            <a:r>
              <a:rPr lang="en-US" dirty="0" smtClean="0"/>
              <a:t>)</a:t>
            </a:r>
          </a:p>
          <a:p>
            <a:pPr lvl="1"/>
            <a:r>
              <a:rPr lang="en-US" dirty="0" smtClean="0"/>
              <a:t>Bayesian estimation at all steps (</a:t>
            </a:r>
            <a:r>
              <a:rPr lang="en-US" dirty="0" err="1" smtClean="0"/>
              <a:t>CoDaSeq</a:t>
            </a:r>
            <a:r>
              <a:rPr lang="en-US" dirty="0" smtClean="0"/>
              <a:t>, </a:t>
            </a:r>
            <a:r>
              <a:rPr lang="en-US" dirty="0" err="1" smtClean="0"/>
              <a:t>propr</a:t>
            </a:r>
            <a:r>
              <a:rPr lang="en-US" dirty="0" smtClean="0"/>
              <a:t>)</a:t>
            </a:r>
          </a:p>
          <a:p>
            <a:r>
              <a:rPr lang="en-US" dirty="0" smtClean="0"/>
              <a:t>Projects</a:t>
            </a:r>
          </a:p>
          <a:p>
            <a:pPr lvl="1"/>
            <a:r>
              <a:rPr lang="en-US" dirty="0" smtClean="0"/>
              <a:t>Suncor</a:t>
            </a:r>
          </a:p>
          <a:p>
            <a:pPr lvl="1"/>
            <a:r>
              <a:rPr lang="en-US" dirty="0" smtClean="0"/>
              <a:t>Life Labs</a:t>
            </a:r>
          </a:p>
          <a:p>
            <a:pPr lvl="1"/>
            <a:r>
              <a:rPr lang="en-US" dirty="0" smtClean="0"/>
              <a:t>A&amp;L Canada</a:t>
            </a:r>
          </a:p>
          <a:p>
            <a:pPr lvl="1"/>
            <a:r>
              <a:rPr lang="en-US" dirty="0" smtClean="0"/>
              <a:t>Reid/Burton, others</a:t>
            </a:r>
          </a:p>
          <a:p>
            <a:pPr lvl="1"/>
            <a:r>
              <a:rPr lang="en-US" dirty="0" smtClean="0"/>
              <a:t>Protein evolution and genome editing (</a:t>
            </a:r>
            <a:r>
              <a:rPr lang="en-US" dirty="0" err="1" smtClean="0"/>
              <a:t>Edgell</a:t>
            </a:r>
            <a:r>
              <a:rPr lang="en-US" smtClean="0"/>
              <a:t>)</a:t>
            </a:r>
            <a:endParaRPr lang="en-US" dirty="0"/>
          </a:p>
        </p:txBody>
      </p:sp>
      <p:sp>
        <p:nvSpPr>
          <p:cNvPr id="4" name="Footer Placeholder 3"/>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38</a:t>
            </a:fld>
            <a:endParaRPr lang="en-US"/>
          </a:p>
        </p:txBody>
      </p:sp>
    </p:spTree>
    <p:extLst>
      <p:ext uri="{BB962C8B-B14F-4D97-AF65-F5344CB8AC3E}">
        <p14:creationId xmlns:p14="http://schemas.microsoft.com/office/powerpoint/2010/main" val="2579213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45058" name="Title 1"/>
          <p:cNvSpPr>
            <a:spLocks noGrp="1"/>
          </p:cNvSpPr>
          <p:nvPr>
            <p:ph type="title"/>
          </p:nvPr>
        </p:nvSpPr>
        <p:spPr/>
        <p:txBody>
          <a:bodyPr/>
          <a:lstStyle/>
          <a:p>
            <a:r>
              <a:rPr lang="en-US">
                <a:latin typeface="Calibri" charset="0"/>
              </a:rPr>
              <a:t>Acknowledgments</a:t>
            </a:r>
          </a:p>
        </p:txBody>
      </p:sp>
      <p:pic>
        <p:nvPicPr>
          <p:cNvPr id="4505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41763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4725" y="4827588"/>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47967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53218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58908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TextBox 5"/>
          <p:cNvSpPr txBox="1">
            <a:spLocks noChangeArrowheads="1"/>
          </p:cNvSpPr>
          <p:nvPr/>
        </p:nvSpPr>
        <p:spPr bwMode="auto">
          <a:xfrm>
            <a:off x="458788" y="4706938"/>
            <a:ext cx="1303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Gregor Reid</a:t>
            </a:r>
          </a:p>
        </p:txBody>
      </p:sp>
      <p:sp>
        <p:nvSpPr>
          <p:cNvPr id="45066" name="TextBox 17"/>
          <p:cNvSpPr txBox="1">
            <a:spLocks noChangeArrowheads="1"/>
          </p:cNvSpPr>
          <p:nvPr/>
        </p:nvSpPr>
        <p:spPr bwMode="auto">
          <a:xfrm>
            <a:off x="1516063" y="265112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45067" name="TextBox 5"/>
          <p:cNvSpPr txBox="1">
            <a:spLocks noChangeArrowheads="1"/>
          </p:cNvSpPr>
          <p:nvPr/>
        </p:nvSpPr>
        <p:spPr bwMode="auto">
          <a:xfrm>
            <a:off x="5530850" y="2922588"/>
            <a:ext cx="233045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Vera Pawlowsky-Glahn</a:t>
            </a:r>
          </a:p>
          <a:p>
            <a:pPr eaLnBrk="1" hangingPunct="1"/>
            <a:r>
              <a:rPr lang="en-US" sz="1800"/>
              <a:t>Juan Jose Egozcue</a:t>
            </a:r>
          </a:p>
          <a:p>
            <a:pPr eaLnBrk="1" hangingPunct="1"/>
            <a:endParaRPr lang="en-US" sz="1800"/>
          </a:p>
          <a:p>
            <a:pPr eaLnBrk="1" hangingPunct="1"/>
            <a:endParaRPr lang="en-US" sz="1800"/>
          </a:p>
          <a:p>
            <a:pPr eaLnBrk="1" hangingPunct="1"/>
            <a:r>
              <a:rPr lang="en-US" sz="1800"/>
              <a:t>Justin Silverman</a:t>
            </a:r>
          </a:p>
        </p:txBody>
      </p:sp>
      <p:pic>
        <p:nvPicPr>
          <p:cNvPr id="45068"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34302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9" name="TextBox 3"/>
          <p:cNvSpPr txBox="1">
            <a:spLocks noChangeArrowheads="1"/>
          </p:cNvSpPr>
          <p:nvPr/>
        </p:nvSpPr>
        <p:spPr bwMode="auto">
          <a:xfrm>
            <a:off x="7150100" y="378301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pPr>
              <a:defRPr/>
            </a:pPr>
            <a:r>
              <a:rPr lang="it-IT" smtClean="0"/>
              <a:t>Carleton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39</a:t>
            </a:fld>
            <a:endParaRPr lang="en-US"/>
          </a:p>
        </p:txBody>
      </p:sp>
    </p:spTree>
    <p:extLst>
      <p:ext uri="{BB962C8B-B14F-4D97-AF65-F5344CB8AC3E}">
        <p14:creationId xmlns:p14="http://schemas.microsoft.com/office/powerpoint/2010/main" val="2106604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dirty="0" smtClean="0"/>
              <a:t>Two famous papers</a:t>
            </a:r>
          </a:p>
          <a:p>
            <a:pPr lvl="1"/>
            <a:r>
              <a:rPr lang="en-US" dirty="0" err="1" smtClean="0"/>
              <a:t>Enterotypes</a:t>
            </a:r>
            <a:endParaRPr lang="en-US" dirty="0" smtClean="0"/>
          </a:p>
          <a:p>
            <a:pPr lvl="1"/>
            <a:r>
              <a:rPr lang="en-US" dirty="0"/>
              <a:t>A</a:t>
            </a:r>
            <a:r>
              <a:rPr lang="en-US" dirty="0" smtClean="0"/>
              <a:t>utism</a:t>
            </a:r>
          </a:p>
          <a:p>
            <a:r>
              <a:rPr lang="en-US" dirty="0" smtClean="0"/>
              <a:t>What should be done and why</a:t>
            </a:r>
          </a:p>
          <a:p>
            <a:pPr lvl="1"/>
            <a:r>
              <a:rPr lang="en-US" dirty="0" smtClean="0"/>
              <a:t>multivariate </a:t>
            </a:r>
            <a:r>
              <a:rPr lang="en-US" dirty="0" err="1" smtClean="0"/>
              <a:t>CoDa</a:t>
            </a:r>
            <a:endParaRPr lang="en-US" dirty="0" smtClean="0"/>
          </a:p>
          <a:p>
            <a:r>
              <a:rPr lang="en-US" dirty="0" smtClean="0"/>
              <a:t>An example from our work</a:t>
            </a:r>
          </a:p>
          <a:p>
            <a:pPr lvl="1"/>
            <a:r>
              <a:rPr lang="en-US" dirty="0" smtClean="0"/>
              <a:t>the </a:t>
            </a:r>
            <a:r>
              <a:rPr lang="en-US" dirty="0" err="1" smtClean="0"/>
              <a:t>microbiota</a:t>
            </a:r>
            <a:r>
              <a:rPr lang="en-US" dirty="0" smtClean="0"/>
              <a:t> of super-healthy elderly Chinese</a:t>
            </a:r>
          </a:p>
        </p:txBody>
      </p:sp>
      <p:sp>
        <p:nvSpPr>
          <p:cNvPr id="2" name="Title 1"/>
          <p:cNvSpPr>
            <a:spLocks noGrp="1"/>
          </p:cNvSpPr>
          <p:nvPr>
            <p:ph type="title"/>
          </p:nvPr>
        </p:nvSpPr>
        <p:spPr/>
        <p:txBody>
          <a:bodyPr/>
          <a:lstStyle/>
          <a:p>
            <a:r>
              <a:rPr lang="en-US" dirty="0" smtClean="0"/>
              <a:t>Outline</a:t>
            </a:r>
            <a:endParaRPr lang="en-US" dirty="0"/>
          </a:p>
        </p:txBody>
      </p:sp>
      <p:sp>
        <p:nvSpPr>
          <p:cNvPr id="3" name="Footer Placeholder 2"/>
          <p:cNvSpPr>
            <a:spLocks noGrp="1"/>
          </p:cNvSpPr>
          <p:nvPr>
            <p:ph type="ftr" sz="quarter" idx="11"/>
          </p:nvPr>
        </p:nvSpPr>
        <p:spPr/>
        <p:txBody>
          <a:bodyPr/>
          <a:lstStyle/>
          <a:p>
            <a:r>
              <a:rPr lang="it-IT" smtClean="0"/>
              <a:t>Carleton 2017</a:t>
            </a:r>
            <a:endParaRPr lang="en-US"/>
          </a:p>
        </p:txBody>
      </p:sp>
      <p:sp>
        <p:nvSpPr>
          <p:cNvPr id="4" name="Slide Number Placeholder 3"/>
          <p:cNvSpPr>
            <a:spLocks noGrp="1"/>
          </p:cNvSpPr>
          <p:nvPr>
            <p:ph type="sldNum" sz="quarter" idx="12"/>
          </p:nvPr>
        </p:nvSpPr>
        <p:spPr/>
        <p:txBody>
          <a:bodyPr/>
          <a:lstStyle/>
          <a:p>
            <a:fld id="{036A4F32-D8F5-904E-A7D6-B365240E48F9}" type="slidenum">
              <a:rPr lang="en-US" smtClean="0"/>
              <a:t>4</a:t>
            </a:fld>
            <a:endParaRPr lang="en-US"/>
          </a:p>
        </p:txBody>
      </p:sp>
    </p:spTree>
    <p:extLst>
      <p:ext uri="{BB962C8B-B14F-4D97-AF65-F5344CB8AC3E}">
        <p14:creationId xmlns:p14="http://schemas.microsoft.com/office/powerpoint/2010/main" val="27263616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t="-38339" b="-38339"/>
          <a:stretch>
            <a:fillRect/>
          </a:stretch>
        </p:blipFill>
        <p:spPr>
          <a:xfrm>
            <a:off x="233542" y="-614351"/>
            <a:ext cx="8229600" cy="2914650"/>
          </a:xfrm>
        </p:spPr>
      </p:pic>
      <p:sp>
        <p:nvSpPr>
          <p:cNvPr id="5" name="TextBox 4"/>
          <p:cNvSpPr txBox="1"/>
          <p:nvPr/>
        </p:nvSpPr>
        <p:spPr>
          <a:xfrm>
            <a:off x="321408" y="1792973"/>
            <a:ext cx="4017848" cy="4247317"/>
          </a:xfrm>
          <a:prstGeom prst="rect">
            <a:avLst/>
          </a:prstGeom>
          <a:noFill/>
        </p:spPr>
        <p:txBody>
          <a:bodyPr wrap="square" rtlCol="0">
            <a:spAutoFit/>
          </a:bodyPr>
          <a:lstStyle/>
          <a:p>
            <a:r>
              <a:rPr lang="en-US" dirty="0" err="1" smtClean="0"/>
              <a:t>Arumugam</a:t>
            </a:r>
            <a:r>
              <a:rPr lang="en-US" dirty="0" smtClean="0"/>
              <a:t> </a:t>
            </a:r>
            <a:r>
              <a:rPr lang="is-IS" dirty="0" smtClean="0"/>
              <a:t>… Ehrlich &amp; Bork</a:t>
            </a:r>
          </a:p>
          <a:p>
            <a:r>
              <a:rPr lang="is-IS" dirty="0" smtClean="0"/>
              <a:t>Nature 473: 2011 (2524 citations)</a:t>
            </a:r>
          </a:p>
          <a:p>
            <a:endParaRPr lang="is-IS" dirty="0"/>
          </a:p>
          <a:p>
            <a:endParaRPr lang="is-IS" dirty="0" smtClean="0"/>
          </a:p>
          <a:p>
            <a:endParaRPr lang="en-US" dirty="0" smtClean="0"/>
          </a:p>
          <a:p>
            <a:r>
              <a:rPr lang="en-US" dirty="0" smtClean="0"/>
              <a:t>Robust clusters </a:t>
            </a:r>
            <a:r>
              <a:rPr lang="is-IS" dirty="0" smtClean="0"/>
              <a:t>… intestinal microbiota</a:t>
            </a:r>
            <a:r>
              <a:rPr lang="en-US" dirty="0" smtClean="0"/>
              <a:t> is generally stratified. </a:t>
            </a:r>
            <a:r>
              <a:rPr lang="is-IS" dirty="0" smtClean="0"/>
              <a:t>… limited number of well-balanced host-microbial symbiotic states ... . The enterotypes are mostly driven by species composition ...</a:t>
            </a:r>
          </a:p>
          <a:p>
            <a:endParaRPr lang="is-IS" dirty="0"/>
          </a:p>
          <a:p>
            <a:r>
              <a:rPr lang="is-IS" dirty="0" smtClean="0"/>
              <a:t>In other words, an enterotype is a distinct ecological commuity with one or more presumed distinct functional characteristics</a:t>
            </a:r>
          </a:p>
        </p:txBody>
      </p:sp>
      <p:pic>
        <p:nvPicPr>
          <p:cNvPr id="6" name="Picture 5"/>
          <p:cNvPicPr>
            <a:picLocks noChangeAspect="1"/>
          </p:cNvPicPr>
          <p:nvPr/>
        </p:nvPicPr>
        <p:blipFill>
          <a:blip r:embed="rId3"/>
          <a:stretch>
            <a:fillRect/>
          </a:stretch>
        </p:blipFill>
        <p:spPr>
          <a:xfrm>
            <a:off x="4648882" y="2108618"/>
            <a:ext cx="4073818" cy="3666120"/>
          </a:xfrm>
          <a:prstGeom prst="rect">
            <a:avLst/>
          </a:prstGeom>
        </p:spPr>
      </p:pic>
      <p:sp>
        <p:nvSpPr>
          <p:cNvPr id="3" name="Footer Placeholder 2"/>
          <p:cNvSpPr>
            <a:spLocks noGrp="1"/>
          </p:cNvSpPr>
          <p:nvPr>
            <p:ph type="ftr" sz="quarter" idx="11"/>
          </p:nvPr>
        </p:nvSpPr>
        <p:spPr/>
        <p:txBody>
          <a:bodyPr/>
          <a:lstStyle/>
          <a:p>
            <a:r>
              <a:rPr lang="it-IT" smtClean="0"/>
              <a:t>Carleton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5</a:t>
            </a:fld>
            <a:endParaRPr lang="en-US"/>
          </a:p>
        </p:txBody>
      </p:sp>
    </p:spTree>
    <p:extLst>
      <p:ext uri="{BB962C8B-B14F-4D97-AF65-F5344CB8AC3E}">
        <p14:creationId xmlns:p14="http://schemas.microsoft.com/office/powerpoint/2010/main" val="22477733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53359" y="2015534"/>
            <a:ext cx="8229600" cy="4525963"/>
          </a:xfrm>
        </p:spPr>
        <p:txBody>
          <a:bodyPr>
            <a:normAutofit fontScale="62500" lnSpcReduction="20000"/>
          </a:bodyPr>
          <a:lstStyle/>
          <a:p>
            <a:r>
              <a:rPr lang="en-US" dirty="0"/>
              <a:t>It has been drawn to our attention that the </a:t>
            </a:r>
            <a:r>
              <a:rPr lang="en-US" b="1" dirty="0">
                <a:solidFill>
                  <a:srgbClr val="FF0000"/>
                </a:solidFill>
              </a:rPr>
              <a:t>methods</a:t>
            </a:r>
            <a:r>
              <a:rPr lang="en-US" b="1" dirty="0"/>
              <a:t> </a:t>
            </a:r>
            <a:r>
              <a:rPr lang="en-US" dirty="0"/>
              <a:t>described in the main text and the Supplementary Information of this Article have been </a:t>
            </a:r>
            <a:r>
              <a:rPr lang="en-US" b="1" dirty="0">
                <a:solidFill>
                  <a:srgbClr val="FF0000"/>
                </a:solidFill>
              </a:rPr>
              <a:t>considered by some researchers to be insufficient to enable them to identify </a:t>
            </a:r>
            <a:r>
              <a:rPr lang="en-US" b="1" dirty="0" err="1">
                <a:solidFill>
                  <a:srgbClr val="FF0000"/>
                </a:solidFill>
              </a:rPr>
              <a:t>enterotypes</a:t>
            </a:r>
            <a:r>
              <a:rPr lang="en-US" b="1" dirty="0">
                <a:solidFill>
                  <a:srgbClr val="FF0000"/>
                </a:solidFill>
              </a:rPr>
              <a:t> </a:t>
            </a:r>
            <a:r>
              <a:rPr lang="en-US" dirty="0"/>
              <a:t>in their own data sets. </a:t>
            </a:r>
            <a:r>
              <a:rPr lang="en-US" dirty="0" err="1"/>
              <a:t>Enterotypes</a:t>
            </a:r>
            <a:r>
              <a:rPr lang="en-US" dirty="0"/>
              <a:t> were </a:t>
            </a:r>
            <a:r>
              <a:rPr lang="en-US" dirty="0" smtClean="0"/>
              <a:t>originally </a:t>
            </a:r>
            <a:r>
              <a:rPr lang="en-US" dirty="0"/>
              <a:t>defined in this Article (page 177) as ‘‘densely populated areas in a multi-dimensional space of community composition’’ and should not be seen as discrete clusters, but as a way of stratifying samples to reduce complexity. Additionally, the Fig. 2 legend should not imply that between-class analysis is simply a method of visualizing principal component analysis (PCA); rather, it is a supervised rather than an unsupervised analysis of data because it incorporates the outcome of clustering of data. </a:t>
            </a:r>
            <a:r>
              <a:rPr lang="en-US" b="1" dirty="0">
                <a:solidFill>
                  <a:srgbClr val="FF0000"/>
                </a:solidFill>
              </a:rPr>
              <a:t>To simplify </a:t>
            </a:r>
            <a:r>
              <a:rPr lang="en-US" b="1" dirty="0" err="1">
                <a:solidFill>
                  <a:srgbClr val="FF0000"/>
                </a:solidFill>
              </a:rPr>
              <a:t>enterotype</a:t>
            </a:r>
            <a:r>
              <a:rPr lang="en-US" b="1" dirty="0">
                <a:solidFill>
                  <a:srgbClr val="FF0000"/>
                </a:solidFill>
              </a:rPr>
              <a:t> identification in the original and other data sets, we have developed a comprehensive tutorial</a:t>
            </a:r>
            <a:r>
              <a:rPr lang="en-US" dirty="0"/>
              <a:t> at http://</a:t>
            </a:r>
            <a:r>
              <a:rPr lang="en-US" dirty="0" err="1"/>
              <a:t>enterotype.embl.de</a:t>
            </a:r>
            <a:r>
              <a:rPr lang="en-US" dirty="0"/>
              <a:t>—which is a website on </a:t>
            </a:r>
            <a:r>
              <a:rPr lang="en-US" dirty="0" err="1"/>
              <a:t>enterotypes</a:t>
            </a:r>
            <a:r>
              <a:rPr lang="en-US" dirty="0"/>
              <a:t> that will be updated as methods improve. We thank </a:t>
            </a:r>
            <a:r>
              <a:rPr lang="en-US" dirty="0" err="1"/>
              <a:t>Ivica</a:t>
            </a:r>
            <a:r>
              <a:rPr lang="en-US" dirty="0"/>
              <a:t> </a:t>
            </a:r>
            <a:r>
              <a:rPr lang="en-US" dirty="0" err="1"/>
              <a:t>Letunic</a:t>
            </a:r>
            <a:r>
              <a:rPr lang="en-US" dirty="0"/>
              <a:t> and Paul </a:t>
            </a:r>
            <a:r>
              <a:rPr lang="en-US" dirty="0" err="1"/>
              <a:t>Costea</a:t>
            </a:r>
            <a:r>
              <a:rPr lang="en-US" dirty="0"/>
              <a:t> from EMBL for setting up the tutorial. </a:t>
            </a:r>
            <a:endParaRPr lang="en-US" dirty="0" smtClean="0"/>
          </a:p>
          <a:p>
            <a:endParaRPr lang="en-US" dirty="0"/>
          </a:p>
        </p:txBody>
      </p:sp>
      <p:pic>
        <p:nvPicPr>
          <p:cNvPr id="4" name="Content Placeholder 3"/>
          <p:cNvPicPr>
            <a:picLocks noChangeAspect="1"/>
          </p:cNvPicPr>
          <p:nvPr/>
        </p:nvPicPr>
        <p:blipFill>
          <a:blip r:embed="rId2"/>
          <a:srcRect t="-38339" b="-38339"/>
          <a:stretch>
            <a:fillRect/>
          </a:stretch>
        </p:blipFill>
        <p:spPr>
          <a:xfrm>
            <a:off x="233542" y="-614351"/>
            <a:ext cx="8229600" cy="2914650"/>
          </a:xfrm>
          <a:prstGeom prst="rect">
            <a:avLst/>
          </a:prstGeom>
        </p:spPr>
      </p:pic>
      <p:sp>
        <p:nvSpPr>
          <p:cNvPr id="5" name="Footer Placeholder 4"/>
          <p:cNvSpPr>
            <a:spLocks noGrp="1"/>
          </p:cNvSpPr>
          <p:nvPr>
            <p:ph type="ftr" sz="quarter" idx="11"/>
          </p:nvPr>
        </p:nvSpPr>
        <p:spPr/>
        <p:txBody>
          <a:bodyPr/>
          <a:lstStyle/>
          <a:p>
            <a:r>
              <a:rPr lang="it-IT" smtClean="0"/>
              <a:t>Carleton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6</a:t>
            </a:fld>
            <a:endParaRPr lang="en-US"/>
          </a:p>
        </p:txBody>
      </p:sp>
    </p:spTree>
    <p:extLst>
      <p:ext uri="{BB962C8B-B14F-4D97-AF65-F5344CB8AC3E}">
        <p14:creationId xmlns:p14="http://schemas.microsoft.com/office/powerpoint/2010/main" val="5316926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Reproducing </a:t>
            </a:r>
            <a:r>
              <a:rPr lang="en-US" dirty="0" err="1" smtClean="0"/>
              <a:t>enterotypes</a:t>
            </a:r>
            <a:endParaRPr lang="en-US" dirty="0"/>
          </a:p>
        </p:txBody>
      </p:sp>
      <p:pic>
        <p:nvPicPr>
          <p:cNvPr id="6" name="Content Placeholder 5" descr="enterotyp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3" r="-233"/>
          <a:stretch/>
        </p:blipFill>
        <p:spPr>
          <a:xfrm>
            <a:off x="457200" y="1600200"/>
            <a:ext cx="4537053" cy="4525963"/>
          </a:xfrm>
        </p:spPr>
      </p:pic>
      <p:sp>
        <p:nvSpPr>
          <p:cNvPr id="3" name="Rectangle 2"/>
          <p:cNvSpPr/>
          <p:nvPr/>
        </p:nvSpPr>
        <p:spPr>
          <a:xfrm>
            <a:off x="2731819" y="1600200"/>
            <a:ext cx="2436270" cy="4525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95549" y="3857811"/>
            <a:ext cx="2436270" cy="22683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5311867" y="1733220"/>
            <a:ext cx="3754252" cy="1138773"/>
          </a:xfrm>
          <a:prstGeom prst="rect">
            <a:avLst/>
          </a:prstGeom>
          <a:noFill/>
        </p:spPr>
        <p:txBody>
          <a:bodyPr wrap="square" rtlCol="0">
            <a:spAutoFit/>
          </a:bodyPr>
          <a:lstStyle/>
          <a:p>
            <a:r>
              <a:rPr lang="en-US" sz="1400" dirty="0" smtClean="0"/>
              <a:t>http://</a:t>
            </a:r>
            <a:r>
              <a:rPr lang="en-US" sz="1400" dirty="0" err="1" smtClean="0"/>
              <a:t>enterotype.embl.de</a:t>
            </a:r>
            <a:r>
              <a:rPr lang="en-US" sz="1400" dirty="0" smtClean="0"/>
              <a:t>/</a:t>
            </a:r>
            <a:r>
              <a:rPr lang="en-US" sz="1400" dirty="0" err="1" smtClean="0"/>
              <a:t>enterotypes.html</a:t>
            </a:r>
            <a:endParaRPr lang="en-US" sz="1400" dirty="0" smtClean="0"/>
          </a:p>
          <a:p>
            <a:endParaRPr lang="en-US" dirty="0" smtClean="0"/>
          </a:p>
          <a:p>
            <a:r>
              <a:rPr lang="en-US" dirty="0" smtClean="0"/>
              <a:t>Following their recipe exactly, we can reproduce the result</a:t>
            </a:r>
            <a:endParaRPr lang="en-US" dirty="0"/>
          </a:p>
        </p:txBody>
      </p:sp>
      <p:sp>
        <p:nvSpPr>
          <p:cNvPr id="7" name="Footer Placeholder 6"/>
          <p:cNvSpPr>
            <a:spLocks noGrp="1"/>
          </p:cNvSpPr>
          <p:nvPr>
            <p:ph type="ftr" sz="quarter" idx="11"/>
          </p:nvPr>
        </p:nvSpPr>
        <p:spPr/>
        <p:txBody>
          <a:bodyPr/>
          <a:lstStyle/>
          <a:p>
            <a:r>
              <a:rPr lang="it-IT" smtClean="0"/>
              <a:t>Carleton 2017</a:t>
            </a:r>
            <a:endParaRPr lang="en-US"/>
          </a:p>
        </p:txBody>
      </p:sp>
      <p:sp>
        <p:nvSpPr>
          <p:cNvPr id="8" name="Slide Number Placeholder 7"/>
          <p:cNvSpPr>
            <a:spLocks noGrp="1"/>
          </p:cNvSpPr>
          <p:nvPr>
            <p:ph type="sldNum" sz="quarter" idx="12"/>
          </p:nvPr>
        </p:nvSpPr>
        <p:spPr/>
        <p:txBody>
          <a:bodyPr/>
          <a:lstStyle/>
          <a:p>
            <a:fld id="{036A4F32-D8F5-904E-A7D6-B365240E48F9}" type="slidenum">
              <a:rPr lang="en-US" smtClean="0"/>
              <a:t>7</a:t>
            </a:fld>
            <a:endParaRPr lang="en-US"/>
          </a:p>
        </p:txBody>
      </p:sp>
    </p:spTree>
    <p:extLst>
      <p:ext uri="{BB962C8B-B14F-4D97-AF65-F5344CB8AC3E}">
        <p14:creationId xmlns:p14="http://schemas.microsoft.com/office/powerpoint/2010/main" val="420535807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be clear</a:t>
            </a:r>
            <a:endParaRPr lang="en-US" dirty="0"/>
          </a:p>
        </p:txBody>
      </p:sp>
      <p:pic>
        <p:nvPicPr>
          <p:cNvPr id="6" name="Content Placeholder 5"/>
          <p:cNvPicPr>
            <a:picLocks noGrp="1" noChangeAspect="1"/>
          </p:cNvPicPr>
          <p:nvPr>
            <p:ph idx="1"/>
          </p:nvPr>
        </p:nvPicPr>
        <p:blipFill>
          <a:blip r:embed="rId2"/>
          <a:srcRect l="-12550" r="-12550"/>
          <a:stretch>
            <a:fillRect/>
          </a:stretch>
        </p:blipFill>
        <p:spPr>
          <a:xfrm>
            <a:off x="-105229" y="2667001"/>
            <a:ext cx="4598710" cy="2529113"/>
          </a:xfrm>
        </p:spPr>
      </p:pic>
      <p:sp>
        <p:nvSpPr>
          <p:cNvPr id="4" name="Footer Placeholder 3"/>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8</a:t>
            </a:fld>
            <a:endParaRPr lang="en-US"/>
          </a:p>
        </p:txBody>
      </p:sp>
      <p:pic>
        <p:nvPicPr>
          <p:cNvPr id="7" name="Picture 6"/>
          <p:cNvPicPr>
            <a:picLocks noChangeAspect="1"/>
          </p:cNvPicPr>
          <p:nvPr/>
        </p:nvPicPr>
        <p:blipFill>
          <a:blip r:embed="rId3"/>
          <a:stretch>
            <a:fillRect/>
          </a:stretch>
        </p:blipFill>
        <p:spPr>
          <a:xfrm>
            <a:off x="5226393" y="2126342"/>
            <a:ext cx="3347685" cy="3556001"/>
          </a:xfrm>
          <a:prstGeom prst="rect">
            <a:avLst/>
          </a:prstGeom>
        </p:spPr>
      </p:pic>
      <p:sp>
        <p:nvSpPr>
          <p:cNvPr id="8" name="TextBox 7"/>
          <p:cNvSpPr txBox="1"/>
          <p:nvPr/>
        </p:nvSpPr>
        <p:spPr>
          <a:xfrm>
            <a:off x="4354286" y="3574534"/>
            <a:ext cx="437477" cy="369332"/>
          </a:xfrm>
          <a:prstGeom prst="rect">
            <a:avLst/>
          </a:prstGeom>
          <a:noFill/>
        </p:spPr>
        <p:txBody>
          <a:bodyPr wrap="none" rtlCol="0">
            <a:spAutoFit/>
          </a:bodyPr>
          <a:lstStyle/>
          <a:p>
            <a:r>
              <a:rPr lang="en-US" dirty="0"/>
              <a:t>v</a:t>
            </a:r>
            <a:r>
              <a:rPr lang="en-US" dirty="0" smtClean="0"/>
              <a:t>s.</a:t>
            </a:r>
            <a:endParaRPr lang="en-US" dirty="0"/>
          </a:p>
        </p:txBody>
      </p:sp>
    </p:spTree>
    <p:extLst>
      <p:ext uri="{BB962C8B-B14F-4D97-AF65-F5344CB8AC3E}">
        <p14:creationId xmlns:p14="http://schemas.microsoft.com/office/powerpoint/2010/main" val="31160672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a:t>
            </a:r>
            <a:r>
              <a:rPr lang="en-US" dirty="0" err="1" smtClean="0"/>
              <a:t>Enterotype</a:t>
            </a:r>
            <a:r>
              <a:rPr lang="en-US" dirty="0" smtClean="0"/>
              <a:t> is not the community</a:t>
            </a:r>
            <a:endParaRPr lang="en-US" dirty="0"/>
          </a:p>
        </p:txBody>
      </p:sp>
      <p:pic>
        <p:nvPicPr>
          <p:cNvPr id="6" name="Content Placeholder 5" descr="enterotyp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3" r="-233"/>
          <a:stretch/>
        </p:blipFill>
        <p:spPr>
          <a:xfrm>
            <a:off x="457200" y="1600200"/>
            <a:ext cx="4537053" cy="4525963"/>
          </a:xfrm>
        </p:spPr>
      </p:pic>
      <p:sp>
        <p:nvSpPr>
          <p:cNvPr id="4" name="TextBox 3"/>
          <p:cNvSpPr txBox="1"/>
          <p:nvPr/>
        </p:nvSpPr>
        <p:spPr>
          <a:xfrm>
            <a:off x="5231938" y="1227029"/>
            <a:ext cx="3754252" cy="5293758"/>
          </a:xfrm>
          <a:prstGeom prst="rect">
            <a:avLst/>
          </a:prstGeom>
          <a:noFill/>
        </p:spPr>
        <p:txBody>
          <a:bodyPr wrap="square" rtlCol="0">
            <a:spAutoFit/>
          </a:bodyPr>
          <a:lstStyle/>
          <a:p>
            <a:r>
              <a:rPr lang="en-US" sz="1400" dirty="0" smtClean="0"/>
              <a:t>http://</a:t>
            </a:r>
            <a:r>
              <a:rPr lang="en-US" sz="1400" dirty="0" err="1" smtClean="0"/>
              <a:t>enterotype.embl.de</a:t>
            </a:r>
            <a:r>
              <a:rPr lang="en-US" sz="1400" dirty="0" smtClean="0"/>
              <a:t>/</a:t>
            </a:r>
            <a:r>
              <a:rPr lang="en-US" sz="1400" dirty="0" err="1" smtClean="0"/>
              <a:t>enterotypes.html</a:t>
            </a:r>
            <a:endParaRPr lang="en-US" sz="1400" dirty="0" smtClean="0"/>
          </a:p>
          <a:p>
            <a:endParaRPr lang="en-US" dirty="0" smtClean="0"/>
          </a:p>
          <a:p>
            <a:r>
              <a:rPr lang="en-US" dirty="0" smtClean="0"/>
              <a:t>Following their recipe exactly, we can reproduce the result</a:t>
            </a:r>
          </a:p>
          <a:p>
            <a:endParaRPr lang="en-US" dirty="0" smtClean="0"/>
          </a:p>
          <a:p>
            <a:r>
              <a:rPr lang="en-US" dirty="0" smtClean="0"/>
              <a:t>But </a:t>
            </a:r>
            <a:r>
              <a:rPr lang="is-IS" dirty="0" smtClean="0"/>
              <a:t>…</a:t>
            </a:r>
            <a:endParaRPr lang="en-US" dirty="0" smtClean="0"/>
          </a:p>
          <a:p>
            <a:pPr lvl="1"/>
            <a:r>
              <a:rPr lang="en-US" dirty="0" smtClean="0"/>
              <a:t>Dropping one or more taxa shows that the conclusions are very fragile</a:t>
            </a:r>
          </a:p>
          <a:p>
            <a:pPr lvl="1"/>
            <a:endParaRPr lang="en-US" dirty="0" smtClean="0"/>
          </a:p>
          <a:p>
            <a:pPr lvl="1"/>
            <a:r>
              <a:rPr lang="en-US" dirty="0" smtClean="0"/>
              <a:t>Can draw </a:t>
            </a:r>
            <a:r>
              <a:rPr lang="en-US" dirty="0" err="1" smtClean="0"/>
              <a:t>thre</a:t>
            </a:r>
            <a:r>
              <a:rPr lang="en-US" dirty="0" smtClean="0"/>
              <a:t> groups even if only two</a:t>
            </a:r>
          </a:p>
          <a:p>
            <a:pPr lvl="1"/>
            <a:endParaRPr lang="en-US" dirty="0"/>
          </a:p>
          <a:p>
            <a:pPr lvl="1"/>
            <a:r>
              <a:rPr lang="en-US" dirty="0" smtClean="0"/>
              <a:t>Even changing how we normalize the data changes the result somewhat</a:t>
            </a:r>
          </a:p>
          <a:p>
            <a:pPr lvl="1"/>
            <a:endParaRPr lang="en-US" dirty="0"/>
          </a:p>
          <a:p>
            <a:r>
              <a:rPr lang="en-US" dirty="0" smtClean="0"/>
              <a:t>So are these real? Or an artifact of the analysis?</a:t>
            </a:r>
            <a:endParaRPr lang="en-US" dirty="0"/>
          </a:p>
        </p:txBody>
      </p:sp>
      <p:sp>
        <p:nvSpPr>
          <p:cNvPr id="3" name="Footer Placeholder 2"/>
          <p:cNvSpPr>
            <a:spLocks noGrp="1"/>
          </p:cNvSpPr>
          <p:nvPr>
            <p:ph type="ftr" sz="quarter" idx="11"/>
          </p:nvPr>
        </p:nvSpPr>
        <p:spPr/>
        <p:txBody>
          <a:bodyPr/>
          <a:lstStyle/>
          <a:p>
            <a:r>
              <a:rPr lang="it-IT" smtClean="0"/>
              <a:t>Carleton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9</a:t>
            </a:fld>
            <a:endParaRPr lang="en-US"/>
          </a:p>
        </p:txBody>
      </p:sp>
    </p:spTree>
    <p:extLst>
      <p:ext uri="{BB962C8B-B14F-4D97-AF65-F5344CB8AC3E}">
        <p14:creationId xmlns:p14="http://schemas.microsoft.com/office/powerpoint/2010/main" val="37543393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1693</TotalTime>
  <Words>2916</Words>
  <Application>Microsoft Macintosh PowerPoint</Application>
  <PresentationFormat>On-screen Show (4:3)</PresentationFormat>
  <Paragraphs>374</Paragraphs>
  <Slides>39</Slides>
  <Notes>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Enterotypes, Autism, Aliens and the Elderly: the microbiome composition is a common thread</vt:lpstr>
      <vt:lpstr>The Paper “Formula”</vt:lpstr>
      <vt:lpstr>Microbiome analysis is easy</vt:lpstr>
      <vt:lpstr>Outline</vt:lpstr>
      <vt:lpstr>PowerPoint Presentation</vt:lpstr>
      <vt:lpstr>PowerPoint Presentation</vt:lpstr>
      <vt:lpstr>Reproducing enterotypes</vt:lpstr>
      <vt:lpstr>Let’s be clear</vt:lpstr>
      <vt:lpstr>An Enterotype is not the community</vt:lpstr>
      <vt:lpstr>PowerPoint Presentation</vt:lpstr>
      <vt:lpstr>PowerPoint Presentation</vt:lpstr>
      <vt:lpstr>PowerPoint Presentation</vt:lpstr>
      <vt:lpstr>PowerPoint Presentation</vt:lpstr>
      <vt:lpstr>Autism cured by the magic bacterium!</vt:lpstr>
      <vt:lpstr>Autism</vt:lpstr>
      <vt:lpstr>Did Bf change the microbiota?</vt:lpstr>
      <vt:lpstr>Did Bf change the microbiota?</vt:lpstr>
      <vt:lpstr>Did Bf change the microbiota?</vt:lpstr>
      <vt:lpstr>So we have …</vt:lpstr>
      <vt:lpstr>The other Donald missed one category</vt:lpstr>
      <vt:lpstr>We imagine we know …</vt:lpstr>
      <vt:lpstr>Counting our things</vt:lpstr>
      <vt:lpstr>HTS is not counting</vt:lpstr>
      <vt:lpstr>Counting our things</vt:lpstr>
      <vt:lpstr>Effect of a constant sum?</vt:lpstr>
      <vt:lpstr>We have CoDa</vt:lpstr>
      <vt:lpstr>Only ratio information on simplex</vt:lpstr>
      <vt:lpstr>The problem of 0</vt:lpstr>
      <vt:lpstr>Advantages of tools based on variance of the ratios between parts</vt:lpstr>
      <vt:lpstr>The gut microbiota of healthy aged Chinese is similar to the healthy young </vt:lpstr>
      <vt:lpstr>The gut microbiota of healthy aged Chinese is similar to the healthy young </vt:lpstr>
      <vt:lpstr>Imperturbable </vt:lpstr>
      <vt:lpstr>Sex independent </vt:lpstr>
      <vt:lpstr>OTUs vs. Genera</vt:lpstr>
      <vt:lpstr>OTUs vs. other levels</vt:lpstr>
      <vt:lpstr>Association</vt:lpstr>
      <vt:lpstr>Summary</vt:lpstr>
      <vt:lpstr>Future Directions</vt:lpstr>
      <vt:lpstr>Acknowledgments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Gloor</dc:creator>
  <cp:lastModifiedBy>Greg Gloor</cp:lastModifiedBy>
  <cp:revision>41</cp:revision>
  <dcterms:created xsi:type="dcterms:W3CDTF">2017-01-19T15:21:45Z</dcterms:created>
  <dcterms:modified xsi:type="dcterms:W3CDTF">2017-05-08T20:12:03Z</dcterms:modified>
</cp:coreProperties>
</file>